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7"/>
  </p:notesMasterIdLst>
  <p:sldIdLst>
    <p:sldId id="308" r:id="rId2"/>
    <p:sldId id="339" r:id="rId3"/>
    <p:sldId id="642" r:id="rId4"/>
    <p:sldId id="646" r:id="rId5"/>
    <p:sldId id="648" r:id="rId6"/>
    <p:sldId id="649" r:id="rId7"/>
    <p:sldId id="650" r:id="rId8"/>
    <p:sldId id="651" r:id="rId9"/>
    <p:sldId id="652" r:id="rId10"/>
    <p:sldId id="653" r:id="rId11"/>
    <p:sldId id="654" r:id="rId12"/>
    <p:sldId id="655" r:id="rId13"/>
    <p:sldId id="657" r:id="rId14"/>
    <p:sldId id="659" r:id="rId15"/>
    <p:sldId id="660" r:id="rId16"/>
    <p:sldId id="661" r:id="rId17"/>
    <p:sldId id="662" r:id="rId18"/>
    <p:sldId id="663" r:id="rId19"/>
    <p:sldId id="664" r:id="rId20"/>
    <p:sldId id="665" r:id="rId21"/>
    <p:sldId id="666" r:id="rId22"/>
    <p:sldId id="667" r:id="rId23"/>
    <p:sldId id="668" r:id="rId24"/>
    <p:sldId id="669" r:id="rId25"/>
    <p:sldId id="670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D1F1FE8C-7E3C-4B17-97C2-146A9B6BF7F8}">
          <p14:sldIdLst>
            <p14:sldId id="308"/>
            <p14:sldId id="339"/>
            <p14:sldId id="642"/>
            <p14:sldId id="646"/>
            <p14:sldId id="648"/>
            <p14:sldId id="649"/>
            <p14:sldId id="650"/>
            <p14:sldId id="651"/>
            <p14:sldId id="652"/>
            <p14:sldId id="653"/>
            <p14:sldId id="654"/>
            <p14:sldId id="655"/>
            <p14:sldId id="657"/>
            <p14:sldId id="659"/>
            <p14:sldId id="660"/>
            <p14:sldId id="661"/>
            <p14:sldId id="662"/>
            <p14:sldId id="663"/>
            <p14:sldId id="664"/>
            <p14:sldId id="665"/>
            <p14:sldId id="666"/>
            <p14:sldId id="667"/>
            <p14:sldId id="668"/>
            <p14:sldId id="669"/>
            <p14:sldId id="670"/>
          </p14:sldIdLst>
        </p14:section>
        <p14:section name="无标题节" id="{C32C1090-2105-4487-BA5B-2A5604B3F926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 autoAdjust="0"/>
    <p:restoredTop sz="93129" autoAdjust="0"/>
  </p:normalViewPr>
  <p:slideViewPr>
    <p:cSldViewPr snapToGrid="0" snapToObjects="1">
      <p:cViewPr varScale="1">
        <p:scale>
          <a:sx n="116" d="100"/>
          <a:sy n="116" d="100"/>
        </p:scale>
        <p:origin x="126" y="24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916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C52CC4-DEDF-A44C-877C-4C85C0B5F99F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3CA18D-0808-714F-95D5-3FCAC406D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64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71668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3706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09319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30868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33828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66005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7127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68598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51097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22246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19078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32055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35233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83990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6452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79239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8001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28193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31341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68591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87231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17961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31320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62ED93-CEA5-47C7-8B02-D63FF5AD634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6347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2023-03-06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4280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2023-03-06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1979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2023-03-06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9327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2023-03-06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661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2023-03-06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5774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2023-03-06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98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2023-03-06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4072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2023-03-06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9910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2023-03-06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0174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2023-03-06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022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2023-03-06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3119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2023-03-06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1698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quotes.toscrape.com/tag/humor/" TargetMode="Externa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hyperlink" Target="https://tv.cctv.com/2014/08/17/VIDE1408233723621465.shtml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s://www.wjx.cn/jq/35173829.aspx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hyperlink" Target="http://www.bazhuayu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55576" y="764704"/>
            <a:ext cx="7772400" cy="1296144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solidFill>
                  <a:srgbClr val="72183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电子商务数据分析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19672" y="2132856"/>
            <a:ext cx="6112768" cy="1296144"/>
          </a:xfrm>
        </p:spPr>
        <p:txBody>
          <a:bodyPr>
            <a:normAutofit/>
          </a:bodyPr>
          <a:lstStyle/>
          <a:p>
            <a:r>
              <a:rPr lang="zh-CN" altLang="en-US" sz="3600" dirty="0">
                <a:solidFill>
                  <a:srgbClr val="72183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3600" dirty="0">
                <a:solidFill>
                  <a:srgbClr val="72183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3600" dirty="0">
                <a:solidFill>
                  <a:srgbClr val="72183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章 数据采集与预处理</a:t>
            </a:r>
          </a:p>
        </p:txBody>
      </p:sp>
      <p:sp>
        <p:nvSpPr>
          <p:cNvPr id="4" name="矩形 3"/>
          <p:cNvSpPr/>
          <p:nvPr/>
        </p:nvSpPr>
        <p:spPr>
          <a:xfrm>
            <a:off x="1979712" y="4005064"/>
            <a:ext cx="6336704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/>
                <a:ea typeface="宋体" panose="02010600030101010101" pitchFamily="2" charset="-122"/>
                <a:cs typeface="Times New Roman"/>
              </a:rPr>
              <a:t>朱桂祥 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/>
                <a:ea typeface="宋体" panose="02010600030101010101" pitchFamily="2" charset="-122"/>
                <a:cs typeface="Times New Roman"/>
              </a:rPr>
              <a:t>(9120201070@nufe.edu.cn)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宋体" panose="02010600030101010101" pitchFamily="2" charset="-122"/>
                <a:cs typeface="Times New Roman"/>
              </a:rPr>
              <a:t>南京财经大学信息工程学院</a:t>
            </a:r>
            <a:b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宋体" panose="02010600030101010101" pitchFamily="2" charset="-122"/>
                <a:cs typeface="Times New Roman"/>
              </a:rPr>
            </a:b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宋体" panose="02010600030101010101" pitchFamily="2" charset="-122"/>
                <a:cs typeface="Times New Roman"/>
              </a:rPr>
              <a:t>江苏省电子商务重点实验室</a:t>
            </a:r>
            <a:b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宋体" panose="02010600030101010101" pitchFamily="2" charset="-122"/>
                <a:cs typeface="Times New Roman"/>
              </a:rPr>
            </a:b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宋体" panose="02010600030101010101" pitchFamily="2" charset="-122"/>
                <a:cs typeface="Times New Roman"/>
              </a:rPr>
              <a:t>电子商务信息处理国家级国际联合研究中心</a:t>
            </a:r>
            <a:b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宋体" panose="02010600030101010101" pitchFamily="2" charset="-122"/>
                <a:cs typeface="Times New Roman"/>
              </a:rPr>
            </a:b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宋体" panose="02010600030101010101" pitchFamily="2" charset="-122"/>
                <a:cs typeface="Times New Roman"/>
              </a:rPr>
              <a:t>电子商务交易技术国家地方联合工程实验室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宋体" panose="02010600030101010101" pitchFamily="2" charset="-122"/>
              <a:cs typeface="Times New Roman"/>
            </a:endParaRPr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66A94C46-C2E7-644F-D66E-CCBC0CAB97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474" y="61635"/>
            <a:ext cx="1045541" cy="1057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0AF3772-4B6E-0DAC-2540-B0B2779FDC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1" y="70737"/>
            <a:ext cx="1045541" cy="106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229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数据采集与预处理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5F5F32-7F7E-58E0-5A24-C7EA611B5B4D}"/>
              </a:ext>
            </a:extLst>
          </p:cNvPr>
          <p:cNvSpPr txBox="1">
            <a:spLocks/>
          </p:cNvSpPr>
          <p:nvPr/>
        </p:nvSpPr>
        <p:spPr>
          <a:xfrm>
            <a:off x="57764" y="1236405"/>
            <a:ext cx="4755536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>
                <a:latin typeface="+mj-ea"/>
                <a:cs typeface="Times New Roman"/>
              </a:rPr>
              <a:t>怎样采集数据？</a:t>
            </a:r>
            <a:endParaRPr lang="en-US" altLang="zh-CN" sz="2400" b="1" dirty="0">
              <a:latin typeface="+mj-ea"/>
              <a:cs typeface="Times New Roman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A587C6-6E44-BB45-0BF9-E4B0699B1EBD}"/>
              </a:ext>
            </a:extLst>
          </p:cNvPr>
          <p:cNvSpPr txBox="1">
            <a:spLocks/>
          </p:cNvSpPr>
          <p:nvPr/>
        </p:nvSpPr>
        <p:spPr>
          <a:xfrm>
            <a:off x="190500" y="2451100"/>
            <a:ext cx="7581900" cy="2705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None/>
            </a:pPr>
            <a:r>
              <a:rPr lang="en-US" altLang="zh-CN" sz="2100" b="1" dirty="0">
                <a:latin typeface="+mn-ea"/>
                <a:cs typeface="Times New Roman"/>
              </a:rPr>
              <a:t>(4)</a:t>
            </a:r>
            <a:r>
              <a:rPr lang="zh-CN" altLang="en-US" sz="2100" b="1" dirty="0">
                <a:latin typeface="+mn-ea"/>
                <a:cs typeface="Times New Roman"/>
              </a:rPr>
              <a:t>第三方数据库公开数据</a:t>
            </a:r>
          </a:p>
          <a:p>
            <a:pPr marL="0" indent="0">
              <a:spcBef>
                <a:spcPct val="0"/>
              </a:spcBef>
              <a:buNone/>
            </a:pPr>
            <a:r>
              <a:rPr lang="zh-CN" altLang="en-US" sz="2100" b="1" dirty="0">
                <a:latin typeface="+mn-ea"/>
                <a:cs typeface="Times New Roman"/>
              </a:rPr>
              <a:t>金融数据：雅虎财经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zh-CN" sz="2100" b="1" dirty="0">
                <a:latin typeface="+mn-ea"/>
                <a:cs typeface="Times New Roman"/>
              </a:rPr>
              <a:t>(</a:t>
            </a:r>
            <a:r>
              <a:rPr lang="zh-CN" altLang="en-US" sz="2100" b="1" dirty="0">
                <a:latin typeface="+mn-ea"/>
                <a:cs typeface="Times New Roman"/>
              </a:rPr>
              <a:t>如右图，从</a:t>
            </a:r>
            <a:r>
              <a:rPr lang="en-US" altLang="zh-CN" sz="2100" b="1" dirty="0">
                <a:latin typeface="+mn-ea"/>
                <a:cs typeface="Times New Roman"/>
              </a:rPr>
              <a:t>2013</a:t>
            </a:r>
            <a:r>
              <a:rPr lang="zh-CN" altLang="en-US" sz="2100" b="1" dirty="0">
                <a:latin typeface="+mn-ea"/>
                <a:cs typeface="Times New Roman"/>
              </a:rPr>
              <a:t>年</a:t>
            </a:r>
            <a:r>
              <a:rPr lang="en-US" altLang="zh-CN" sz="2100" b="1" dirty="0">
                <a:latin typeface="+mn-ea"/>
                <a:cs typeface="Times New Roman"/>
              </a:rPr>
              <a:t>12</a:t>
            </a:r>
            <a:r>
              <a:rPr lang="zh-CN" altLang="en-US" sz="2100" b="1" dirty="0">
                <a:latin typeface="+mn-ea"/>
                <a:cs typeface="Times New Roman"/>
              </a:rPr>
              <a:t>月至今</a:t>
            </a:r>
          </a:p>
          <a:p>
            <a:pPr marL="0" indent="0">
              <a:spcBef>
                <a:spcPct val="0"/>
              </a:spcBef>
              <a:buNone/>
            </a:pPr>
            <a:r>
              <a:rPr lang="zh-CN" altLang="en-US" sz="2100" b="1" dirty="0">
                <a:latin typeface="+mn-ea"/>
                <a:cs typeface="Times New Roman"/>
              </a:rPr>
              <a:t>英镑和美元的汇率波动数据</a:t>
            </a:r>
            <a:r>
              <a:rPr lang="en-US" altLang="zh-CN" sz="2100" b="1" dirty="0">
                <a:latin typeface="+mn-ea"/>
                <a:cs typeface="Times New Roman"/>
              </a:rPr>
              <a:t>)</a:t>
            </a:r>
          </a:p>
          <a:p>
            <a:pPr marL="0" indent="0">
              <a:spcBef>
                <a:spcPct val="0"/>
              </a:spcBef>
              <a:buNone/>
            </a:pPr>
            <a:endParaRPr lang="en-US" altLang="zh-CN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zh-CN" altLang="en-US" sz="2100" b="1" dirty="0">
                <a:latin typeface="+mn-ea"/>
                <a:cs typeface="Times New Roman"/>
              </a:rPr>
              <a:t>学术数据库</a:t>
            </a:r>
            <a:r>
              <a:rPr lang="en-US" altLang="zh-CN" sz="2100" b="1" dirty="0">
                <a:latin typeface="+mn-ea"/>
                <a:cs typeface="Times New Roman"/>
              </a:rPr>
              <a:t>:</a:t>
            </a:r>
          </a:p>
          <a:p>
            <a:pPr marL="0" indent="0">
              <a:spcBef>
                <a:spcPct val="0"/>
              </a:spcBef>
              <a:buNone/>
            </a:pPr>
            <a:r>
              <a:rPr lang="zh-CN" altLang="en-US" sz="2100" b="1" dirty="0">
                <a:latin typeface="+mn-ea"/>
                <a:cs typeface="Times New Roman"/>
              </a:rPr>
              <a:t>知网，</a:t>
            </a:r>
            <a:r>
              <a:rPr lang="en-US" altLang="zh-CN" sz="2100" b="1" dirty="0">
                <a:latin typeface="+mn-ea"/>
                <a:cs typeface="Times New Roman"/>
              </a:rPr>
              <a:t>Elsevier,</a:t>
            </a:r>
            <a:r>
              <a:rPr lang="zh-CN" altLang="en-US" sz="2100" b="1" dirty="0">
                <a:latin typeface="+mn-ea"/>
                <a:cs typeface="Times New Roman"/>
              </a:rPr>
              <a:t> </a:t>
            </a:r>
            <a:r>
              <a:rPr lang="en-US" altLang="zh-CN" sz="2100" b="1" dirty="0" err="1">
                <a:latin typeface="+mn-ea"/>
                <a:cs typeface="Times New Roman"/>
              </a:rPr>
              <a:t>arXiv</a:t>
            </a:r>
            <a:r>
              <a:rPr lang="zh-CN" altLang="en-US" sz="2100" b="1" dirty="0">
                <a:latin typeface="+mn-ea"/>
                <a:cs typeface="Times New Roman"/>
              </a:rPr>
              <a:t>等。</a:t>
            </a:r>
            <a:endParaRPr lang="en-US" altLang="zh-CN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zh-CN" altLang="en-US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zh-CN" altLang="en-US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zh-CN" altLang="en-US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zh-CN" altLang="en-US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zh-CN" altLang="en-US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zh-CN" altLang="en-US" sz="20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zh-CN" altLang="en-US" sz="20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en-US" altLang="zh-CN" sz="2000" b="1" dirty="0">
              <a:latin typeface="+mn-ea"/>
              <a:cs typeface="Times New Roman"/>
            </a:endParaRPr>
          </a:p>
        </p:txBody>
      </p:sp>
      <p:pic>
        <p:nvPicPr>
          <p:cNvPr id="5" name="图片 4" descr="屏幕快照 2019-03-06 上午11.10.01.png">
            <a:extLst>
              <a:ext uri="{FF2B5EF4-FFF2-40B4-BE49-F238E27FC236}">
                <a16:creationId xmlns:a16="http://schemas.microsoft.com/office/drawing/2014/main" id="{D1A71589-121A-2338-94D1-1F9F1315DF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000" y="1236404"/>
            <a:ext cx="5118099" cy="304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758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数据采集与预处理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D05735-24AC-AECA-8B10-83D1B30BFDB8}"/>
              </a:ext>
            </a:extLst>
          </p:cNvPr>
          <p:cNvSpPr txBox="1">
            <a:spLocks/>
          </p:cNvSpPr>
          <p:nvPr/>
        </p:nvSpPr>
        <p:spPr>
          <a:xfrm>
            <a:off x="57764" y="1236405"/>
            <a:ext cx="8382974" cy="4313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>
                <a:latin typeface="+mj-ea"/>
                <a:cs typeface="Times New Roman"/>
              </a:rPr>
              <a:t>网络爬虫</a:t>
            </a:r>
            <a:br>
              <a:rPr lang="zh-CN" altLang="en-US" sz="2400" b="1">
                <a:latin typeface="+mj-ea"/>
                <a:cs typeface="Times New Roman"/>
              </a:rPr>
            </a:br>
            <a:br>
              <a:rPr lang="zh-CN" altLang="en-US" sz="2400" b="1">
                <a:latin typeface="+mj-ea"/>
                <a:cs typeface="Times New Roman"/>
              </a:rPr>
            </a:br>
            <a:r>
              <a:rPr lang="zh-CN" altLang="en-US" sz="2400" b="1">
                <a:latin typeface="+mj-ea"/>
                <a:cs typeface="Times New Roman"/>
              </a:rPr>
              <a:t>为什么要使用网络爬虫？</a:t>
            </a:r>
            <a:br>
              <a:rPr lang="zh-CN" altLang="en-US" sz="2400" b="1">
                <a:latin typeface="+mj-ea"/>
                <a:cs typeface="Times New Roman"/>
              </a:rPr>
            </a:br>
            <a:br>
              <a:rPr lang="zh-CN" altLang="en-US" sz="2400" b="1">
                <a:latin typeface="+mj-ea"/>
                <a:cs typeface="Times New Roman"/>
              </a:rPr>
            </a:br>
            <a:r>
              <a:rPr lang="en-US" altLang="zh-CN" sz="2400" b="1">
                <a:latin typeface="+mj-ea"/>
                <a:cs typeface="Times New Roman"/>
              </a:rPr>
              <a:t>(1)</a:t>
            </a:r>
            <a:r>
              <a:rPr lang="zh-CN" altLang="en-US" sz="2400" b="1">
                <a:latin typeface="+mj-ea"/>
                <a:cs typeface="Times New Roman"/>
              </a:rPr>
              <a:t>网络爬虫，搜索引擎背后的基础技术。百度和谷歌搜索显示的页面，都源自于网络爬虫每天不停的工作。</a:t>
            </a:r>
            <a:br>
              <a:rPr lang="zh-CN" altLang="en-US" sz="2400" b="1">
                <a:latin typeface="+mj-ea"/>
                <a:cs typeface="Times New Roman"/>
              </a:rPr>
            </a:br>
            <a:r>
              <a:rPr lang="en-US" altLang="zh-CN" sz="2400" b="1">
                <a:latin typeface="+mj-ea"/>
                <a:cs typeface="Times New Roman"/>
              </a:rPr>
              <a:t>(2)</a:t>
            </a:r>
            <a:r>
              <a:rPr lang="zh-CN" altLang="en-US" sz="2400" b="1">
                <a:latin typeface="+mj-ea"/>
                <a:cs typeface="Times New Roman"/>
              </a:rPr>
              <a:t>网络爬虫可以一次下载大量网页。</a:t>
            </a:r>
            <a:br>
              <a:rPr lang="zh-CN" altLang="en-US" sz="2400" b="1">
                <a:latin typeface="+mj-ea"/>
                <a:cs typeface="Times New Roman"/>
              </a:rPr>
            </a:br>
            <a:r>
              <a:rPr lang="en-US" altLang="zh-CN" sz="2400" b="1">
                <a:latin typeface="+mj-ea"/>
                <a:cs typeface="Times New Roman"/>
              </a:rPr>
              <a:t>(3)</a:t>
            </a:r>
            <a:r>
              <a:rPr lang="zh-CN" altLang="en-US" sz="2400" b="1">
                <a:latin typeface="+mj-ea"/>
                <a:cs typeface="Times New Roman"/>
              </a:rPr>
              <a:t>网络爬虫和各种网站开放的</a:t>
            </a:r>
            <a:r>
              <a:rPr lang="en-US" altLang="zh-CN" sz="2400" b="1">
                <a:latin typeface="+mj-ea"/>
                <a:cs typeface="Times New Roman"/>
              </a:rPr>
              <a:t>API</a:t>
            </a:r>
            <a:r>
              <a:rPr lang="zh-CN" altLang="en-US" sz="2400" b="1">
                <a:latin typeface="+mj-ea"/>
                <a:cs typeface="Times New Roman"/>
              </a:rPr>
              <a:t>有什么不同？</a:t>
            </a:r>
            <a:br>
              <a:rPr lang="en-US" altLang="zh-CN" sz="2400" b="1">
                <a:latin typeface="+mj-ea"/>
                <a:cs typeface="Times New Roman"/>
              </a:rPr>
            </a:br>
            <a:r>
              <a:rPr lang="en-US" altLang="zh-CN" sz="2400" b="1">
                <a:latin typeface="+mj-ea"/>
                <a:cs typeface="Times New Roman"/>
              </a:rPr>
              <a:t>(4)</a:t>
            </a:r>
            <a:r>
              <a:rPr lang="zh-CN" altLang="en-US" sz="2400" b="1">
                <a:latin typeface="+mj-ea"/>
                <a:cs typeface="Times New Roman"/>
              </a:rPr>
              <a:t>多源异构的互联网开放数据</a:t>
            </a:r>
            <a:r>
              <a:rPr lang="en-US" altLang="zh-CN" sz="2400" b="1">
                <a:latin typeface="+mj-ea"/>
                <a:cs typeface="Times New Roman"/>
              </a:rPr>
              <a:t>,</a:t>
            </a:r>
            <a:r>
              <a:rPr lang="zh-CN" altLang="en-US" sz="2400" b="1">
                <a:latin typeface="+mj-ea"/>
                <a:cs typeface="Times New Roman"/>
              </a:rPr>
              <a:t>经过预处理，数据融合以后的有价值数据。</a:t>
            </a:r>
            <a:endParaRPr lang="en-US" altLang="zh-CN" sz="2400" b="1" dirty="0">
              <a:latin typeface="+mj-e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56173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数据采集与预处理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124014-C361-F486-DB83-9C6E651FA2DB}"/>
              </a:ext>
            </a:extLst>
          </p:cNvPr>
          <p:cNvSpPr txBox="1">
            <a:spLocks/>
          </p:cNvSpPr>
          <p:nvPr/>
        </p:nvSpPr>
        <p:spPr>
          <a:xfrm>
            <a:off x="57764" y="1236405"/>
            <a:ext cx="4755536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网络爬虫</a:t>
            </a:r>
            <a:b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网络爬虫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(Web Crawler)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的定义：</a:t>
            </a:r>
            <a:b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zh-C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3EE2D1-B0A1-A283-A0DE-EA8DFCD7357B}"/>
              </a:ext>
            </a:extLst>
          </p:cNvPr>
          <p:cNvSpPr txBox="1">
            <a:spLocks/>
          </p:cNvSpPr>
          <p:nvPr/>
        </p:nvSpPr>
        <p:spPr>
          <a:xfrm>
            <a:off x="165333" y="2827338"/>
            <a:ext cx="7581900" cy="2705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）也叫网络蜘蛛</a:t>
            </a:r>
            <a:r>
              <a:rPr lang="en-US" altLang="zh-CN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(Web Spider)</a:t>
            </a:r>
            <a:r>
              <a:rPr lang="zh-CN" alt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，利用</a:t>
            </a:r>
            <a:r>
              <a:rPr lang="en-US" altLang="zh-CN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 </a:t>
            </a:r>
            <a:r>
              <a:rPr lang="zh-CN" alt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协议，根据超链接和</a:t>
            </a:r>
            <a:r>
              <a:rPr lang="en-US" altLang="zh-CN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</a:t>
            </a:r>
            <a:r>
              <a:rPr lang="zh-CN" alt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文档检索的方法遍历</a:t>
            </a:r>
            <a:r>
              <a:rPr lang="en-US" altLang="zh-CN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  <a:r>
              <a:rPr lang="zh-CN" alt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空间的程序，是一种“自动化浏览网络”的程序，或者说是一种网络机器人</a:t>
            </a:r>
            <a:r>
              <a:rPr lang="en-US" altLang="zh-CN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</a:t>
            </a:r>
            <a:r>
              <a:rPr lang="zh-CN" alt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</a:p>
          <a:p>
            <a:pPr>
              <a:spcBef>
                <a:spcPct val="0"/>
              </a:spcBef>
            </a:pPr>
            <a:endParaRPr lang="zh-CN" altLang="en-US" sz="2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zh-CN" alt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en-US" altLang="zh-CN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Web crawler, sometimes called a spider or </a:t>
            </a:r>
            <a:r>
              <a:rPr lang="en-US" altLang="zh-CN" sz="21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spiderbot</a:t>
            </a:r>
            <a:r>
              <a:rPr lang="en-US" altLang="zh-CN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often shortened to crawler, is an Internet bot that systematically browses the World Wide Web, typically for the purpose of Web indexing[2].</a:t>
            </a:r>
            <a:endParaRPr lang="zh-CN" altLang="en-US" sz="2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endParaRPr lang="zh-CN" altLang="en-US" sz="2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endParaRPr lang="zh-CN" altLang="en-US" sz="2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endParaRPr lang="en-US" altLang="zh-C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068966B-EF12-37B5-061C-C0B7F2A953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3409" y="1270467"/>
            <a:ext cx="2546921" cy="152379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CE5D852-8EAA-B4C8-915B-D33FB0A3772D}"/>
              </a:ext>
            </a:extLst>
          </p:cNvPr>
          <p:cNvSpPr txBox="1"/>
          <p:nvPr/>
        </p:nvSpPr>
        <p:spPr>
          <a:xfrm>
            <a:off x="455761" y="5512024"/>
            <a:ext cx="610452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406525"/>
            <a:r>
              <a:rPr lang="en-US" altLang="zh-CN" dirty="0">
                <a:solidFill>
                  <a:srgbClr val="FF0000"/>
                </a:solidFill>
                <a:latin typeface="Calibri" charset="0"/>
              </a:rPr>
              <a:t>[1]</a:t>
            </a:r>
            <a:r>
              <a:rPr lang="zh-CN" altLang="en-US" dirty="0">
                <a:solidFill>
                  <a:srgbClr val="FF0000"/>
                </a:solidFill>
                <a:latin typeface="Calibri" charset="0"/>
              </a:rPr>
              <a:t>大数据分析，曹杰等编著</a:t>
            </a:r>
          </a:p>
          <a:p>
            <a:pPr defTabSz="1406525"/>
            <a:r>
              <a:rPr lang="en-US" altLang="zh-CN" dirty="0">
                <a:solidFill>
                  <a:srgbClr val="FF0000"/>
                </a:solidFill>
                <a:latin typeface="Calibri" charset="0"/>
              </a:rPr>
              <a:t>[2]</a:t>
            </a:r>
            <a:r>
              <a:rPr lang="zh-CN" altLang="en-US" dirty="0">
                <a:solidFill>
                  <a:srgbClr val="FF0000"/>
                </a:solidFill>
                <a:latin typeface="Calibri" charset="0"/>
              </a:rPr>
              <a:t>维基百科</a:t>
            </a:r>
            <a:r>
              <a:rPr lang="en-US" altLang="zh-CN" dirty="0">
                <a:solidFill>
                  <a:srgbClr val="FF0000"/>
                </a:solidFill>
                <a:latin typeface="Calibri" charset="0"/>
              </a:rPr>
              <a:t>:https://en.wikipedia.org/wiki/</a:t>
            </a:r>
            <a:r>
              <a:rPr lang="en-US" altLang="zh-CN" dirty="0" err="1">
                <a:solidFill>
                  <a:srgbClr val="FF0000"/>
                </a:solidFill>
                <a:latin typeface="Calibri" charset="0"/>
              </a:rPr>
              <a:t>Web_crawler</a:t>
            </a:r>
            <a:endParaRPr lang="zh-CN" altLang="en-US" dirty="0">
              <a:solidFill>
                <a:srgbClr val="FF0000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13243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数据采集与预处理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656968-89E8-44B8-5BA6-D1DA898A2A05}"/>
              </a:ext>
            </a:extLst>
          </p:cNvPr>
          <p:cNvSpPr txBox="1">
            <a:spLocks/>
          </p:cNvSpPr>
          <p:nvPr/>
        </p:nvSpPr>
        <p:spPr>
          <a:xfrm>
            <a:off x="57764" y="1226880"/>
            <a:ext cx="8514736" cy="39801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>
                <a:latin typeface="+mj-ea"/>
                <a:cs typeface="Times New Roman"/>
              </a:rPr>
              <a:t>网络爬虫</a:t>
            </a:r>
            <a:br>
              <a:rPr lang="zh-CN" altLang="en-US" sz="2400" b="1">
                <a:latin typeface="+mj-ea"/>
                <a:cs typeface="Times New Roman"/>
              </a:rPr>
            </a:br>
            <a:br>
              <a:rPr lang="zh-CN" altLang="en-US" sz="2400" b="1">
                <a:latin typeface="+mj-ea"/>
                <a:cs typeface="Times New Roman"/>
              </a:rPr>
            </a:br>
            <a:r>
              <a:rPr lang="zh-CN" altLang="en-US" sz="2400" b="1">
                <a:latin typeface="+mj-ea"/>
                <a:cs typeface="Times New Roman"/>
              </a:rPr>
              <a:t>网络爬虫的分类：</a:t>
            </a:r>
            <a:br>
              <a:rPr lang="zh-CN" altLang="en-US" sz="2400" b="1">
                <a:latin typeface="+mj-ea"/>
                <a:cs typeface="Times New Roman"/>
              </a:rPr>
            </a:br>
            <a:r>
              <a:rPr lang="en-US" altLang="zh-CN" sz="2400" b="1">
                <a:latin typeface="+mj-ea"/>
                <a:cs typeface="Times New Roman"/>
              </a:rPr>
              <a:t>(1)</a:t>
            </a:r>
            <a:r>
              <a:rPr lang="zh-CN" altLang="en-US" sz="2400" b="1">
                <a:latin typeface="+mj-ea"/>
                <a:cs typeface="Times New Roman"/>
              </a:rPr>
              <a:t>全网爬虫</a:t>
            </a:r>
            <a:r>
              <a:rPr lang="en-US" altLang="zh-CN" sz="2400" b="1">
                <a:latin typeface="+mj-ea"/>
                <a:cs typeface="Times New Roman"/>
              </a:rPr>
              <a:t>:</a:t>
            </a:r>
            <a:r>
              <a:rPr lang="zh-CN" altLang="en-US" sz="2400" b="1">
                <a:latin typeface="+mj-ea"/>
                <a:cs typeface="Times New Roman"/>
              </a:rPr>
              <a:t>搜集整个互联网的网页</a:t>
            </a:r>
            <a:r>
              <a:rPr lang="en-US" altLang="zh-CN" sz="2400" b="1">
                <a:latin typeface="+mj-ea"/>
                <a:cs typeface="Times New Roman"/>
              </a:rPr>
              <a:t>(</a:t>
            </a:r>
            <a:r>
              <a:rPr lang="zh-CN" altLang="en-US" sz="2400" b="1">
                <a:latin typeface="+mj-ea"/>
                <a:cs typeface="Times New Roman"/>
              </a:rPr>
              <a:t>百度，谷歌，搜狗等</a:t>
            </a:r>
            <a:r>
              <a:rPr lang="en-US" altLang="zh-CN" sz="2400" b="1">
                <a:latin typeface="+mj-ea"/>
                <a:cs typeface="Times New Roman"/>
              </a:rPr>
              <a:t>)</a:t>
            </a:r>
            <a:br>
              <a:rPr lang="zh-CN" altLang="en-US" sz="2400" b="1">
                <a:latin typeface="+mj-ea"/>
                <a:cs typeface="Times New Roman"/>
              </a:rPr>
            </a:br>
            <a:r>
              <a:rPr lang="en-US" altLang="zh-CN" sz="2400" b="1">
                <a:latin typeface="+mj-ea"/>
                <a:cs typeface="Times New Roman"/>
              </a:rPr>
              <a:t>(2)</a:t>
            </a:r>
            <a:r>
              <a:rPr lang="zh-CN" altLang="en-US" sz="2400" b="1">
                <a:latin typeface="+mj-ea"/>
                <a:cs typeface="Times New Roman"/>
              </a:rPr>
              <a:t>主题网络爬虫</a:t>
            </a:r>
            <a:r>
              <a:rPr lang="en-US" altLang="zh-CN" sz="2400" b="1">
                <a:latin typeface="+mj-ea"/>
                <a:cs typeface="Times New Roman"/>
                <a:sym typeface="Wingdings"/>
              </a:rPr>
              <a:t>: </a:t>
            </a:r>
            <a:r>
              <a:rPr lang="zh-CN" altLang="en-US" sz="2400" b="1">
                <a:latin typeface="+mj-ea"/>
                <a:cs typeface="Times New Roman"/>
                <a:sym typeface="Wingdings"/>
              </a:rPr>
              <a:t>特定需求的爬虫，比如八爪鱼</a:t>
            </a:r>
            <a:br>
              <a:rPr lang="en-US" altLang="zh-CN" sz="2400" b="1">
                <a:latin typeface="+mj-ea"/>
                <a:cs typeface="Times New Roman"/>
                <a:sym typeface="Wingdings"/>
              </a:rPr>
            </a:br>
            <a:r>
              <a:rPr lang="en-US" altLang="zh-CN" sz="2400" b="1">
                <a:latin typeface="+mj-ea"/>
                <a:cs typeface="Times New Roman"/>
              </a:rPr>
              <a:t>(3)</a:t>
            </a:r>
            <a:r>
              <a:rPr lang="zh-CN" altLang="en-US" sz="2400" b="1">
                <a:latin typeface="+mj-ea"/>
                <a:cs typeface="Times New Roman"/>
              </a:rPr>
              <a:t>增量式网络爬虫</a:t>
            </a:r>
            <a:r>
              <a:rPr lang="en-US" altLang="zh-CN" sz="2400" b="1">
                <a:latin typeface="+mj-ea"/>
                <a:cs typeface="Times New Roman"/>
              </a:rPr>
              <a:t>:</a:t>
            </a:r>
            <a:r>
              <a:rPr lang="zh-CN" altLang="en-US" sz="2400" b="1">
                <a:latin typeface="+mj-ea"/>
                <a:cs typeface="Times New Roman"/>
                <a:sym typeface="Wingdings"/>
              </a:rPr>
              <a:t>不抓取重复的数据，保证新数据和旧数据的唯一性。</a:t>
            </a:r>
            <a:br>
              <a:rPr lang="zh-CN" altLang="en-US" sz="2400" b="1">
                <a:latin typeface="+mj-ea"/>
                <a:cs typeface="Times New Roman"/>
              </a:rPr>
            </a:br>
            <a:r>
              <a:rPr lang="en-US" altLang="zh-CN" sz="2400" b="1">
                <a:latin typeface="+mj-ea"/>
                <a:cs typeface="Times New Roman"/>
              </a:rPr>
              <a:t>(4)</a:t>
            </a:r>
            <a:r>
              <a:rPr lang="zh-CN" altLang="en-US" sz="2400" b="1">
                <a:latin typeface="+mj-ea"/>
                <a:cs typeface="Times New Roman"/>
              </a:rPr>
              <a:t>深层网络爬虫</a:t>
            </a:r>
            <a:r>
              <a:rPr lang="en-US" altLang="zh-CN" sz="2400" b="1">
                <a:latin typeface="+mj-ea"/>
                <a:cs typeface="Times New Roman"/>
              </a:rPr>
              <a:t>: </a:t>
            </a:r>
            <a:r>
              <a:rPr lang="zh-CN" altLang="en-US" sz="2400" b="1">
                <a:latin typeface="+mj-ea"/>
                <a:cs typeface="Times New Roman"/>
              </a:rPr>
              <a:t>深层网络爬虫对应深层网络数据。</a:t>
            </a:r>
            <a:br>
              <a:rPr lang="zh-CN" altLang="en-US" sz="2400" b="1">
                <a:latin typeface="+mj-ea"/>
                <a:cs typeface="Times New Roman"/>
              </a:rPr>
            </a:br>
            <a:r>
              <a:rPr lang="zh-CN" altLang="en-US" sz="2400" b="1">
                <a:latin typeface="+mj-ea"/>
                <a:cs typeface="Times New Roman"/>
              </a:rPr>
              <a:t>表层网络数据：网页显示的内容。</a:t>
            </a:r>
            <a:br>
              <a:rPr lang="zh-CN" altLang="en-US" sz="2400" b="1">
                <a:latin typeface="+mj-ea"/>
                <a:cs typeface="Times New Roman"/>
              </a:rPr>
            </a:br>
            <a:r>
              <a:rPr lang="zh-CN" altLang="en-US" sz="2400" b="1">
                <a:latin typeface="+mj-ea"/>
                <a:cs typeface="Times New Roman"/>
              </a:rPr>
              <a:t>深层网络数据：藏在网页背后的数据库的内容，并没有完全通过网页展示出来。或者是特定用户才有权限看到的内容。</a:t>
            </a:r>
            <a:endParaRPr lang="en-US" altLang="zh-CN" sz="2400" b="1" dirty="0">
              <a:latin typeface="+mj-e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920343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数据采集与预处理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5A0AA5-383D-A699-9F51-6A2B10F01004}"/>
              </a:ext>
            </a:extLst>
          </p:cNvPr>
          <p:cNvSpPr txBox="1">
            <a:spLocks/>
          </p:cNvSpPr>
          <p:nvPr/>
        </p:nvSpPr>
        <p:spPr>
          <a:xfrm>
            <a:off x="57764" y="1236405"/>
            <a:ext cx="6406536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>
                <a:latin typeface="+mj-ea"/>
                <a:cs typeface="Times New Roman"/>
              </a:rPr>
              <a:t>网络爬虫</a:t>
            </a:r>
            <a:br>
              <a:rPr lang="zh-CN" altLang="en-US" sz="2400" b="1">
                <a:latin typeface="+mj-ea"/>
                <a:cs typeface="Times New Roman"/>
              </a:rPr>
            </a:br>
            <a:br>
              <a:rPr lang="zh-CN" altLang="en-US" sz="2400" b="1">
                <a:latin typeface="+mj-ea"/>
                <a:cs typeface="Times New Roman"/>
              </a:rPr>
            </a:br>
            <a:r>
              <a:rPr lang="zh-CN" altLang="en-US" sz="2400" b="1">
                <a:latin typeface="+mj-ea"/>
                <a:cs typeface="Times New Roman"/>
              </a:rPr>
              <a:t>网络爬虫的预备基础知识：</a:t>
            </a:r>
            <a:br>
              <a:rPr lang="zh-CN" altLang="en-US" sz="2400" b="1">
                <a:latin typeface="+mj-ea"/>
                <a:cs typeface="Times New Roman"/>
              </a:rPr>
            </a:br>
            <a:r>
              <a:rPr lang="zh-CN" altLang="en-US" sz="2400" b="1">
                <a:latin typeface="+mj-ea"/>
                <a:cs typeface="Times New Roman"/>
              </a:rPr>
              <a:t>客户端</a:t>
            </a:r>
            <a:r>
              <a:rPr lang="en-US" altLang="zh-CN" sz="2400" b="1">
                <a:latin typeface="+mj-ea"/>
                <a:cs typeface="Times New Roman"/>
              </a:rPr>
              <a:t>-</a:t>
            </a:r>
            <a:r>
              <a:rPr lang="zh-CN" altLang="en-US" sz="2400" b="1">
                <a:latin typeface="+mj-ea"/>
                <a:cs typeface="Times New Roman"/>
              </a:rPr>
              <a:t>服务器</a:t>
            </a:r>
            <a:r>
              <a:rPr lang="zh-CN" altLang="zh-CN" sz="2400" b="1">
                <a:latin typeface="+mj-ea"/>
                <a:cs typeface="Times New Roman"/>
              </a:rPr>
              <a:t>C</a:t>
            </a:r>
            <a:r>
              <a:rPr lang="en-US" altLang="zh-CN" sz="2400" b="1">
                <a:latin typeface="+mj-ea"/>
                <a:cs typeface="Times New Roman"/>
              </a:rPr>
              <a:t>S</a:t>
            </a:r>
            <a:r>
              <a:rPr lang="zh-CN" altLang="en-US" sz="2400" b="1">
                <a:latin typeface="+mj-ea"/>
                <a:cs typeface="Times New Roman"/>
              </a:rPr>
              <a:t>模式</a:t>
            </a:r>
            <a:r>
              <a:rPr lang="en-US" altLang="zh-CN" sz="2400" b="1">
                <a:latin typeface="+mj-ea"/>
                <a:cs typeface="Times New Roman"/>
              </a:rPr>
              <a:t>(Client - Server)</a:t>
            </a:r>
            <a:endParaRPr lang="en-US" altLang="zh-CN" sz="2400" b="1" dirty="0">
              <a:latin typeface="+mj-ea"/>
              <a:cs typeface="Times New Roman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590458-F069-9EFC-48CB-DC1D827B5B52}"/>
              </a:ext>
            </a:extLst>
          </p:cNvPr>
          <p:cNvSpPr txBox="1">
            <a:spLocks/>
          </p:cNvSpPr>
          <p:nvPr/>
        </p:nvSpPr>
        <p:spPr>
          <a:xfrm>
            <a:off x="57764" y="2363530"/>
            <a:ext cx="5207000" cy="304812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None/>
            </a:pPr>
            <a:endParaRPr lang="zh-CN" altLang="en-US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zh-CN" altLang="en-US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zh-CN" altLang="en-US" sz="2100" b="1" dirty="0">
                <a:latin typeface="+mn-ea"/>
                <a:cs typeface="Times New Roman"/>
              </a:rPr>
              <a:t>客户端向服务器发起</a:t>
            </a:r>
            <a:r>
              <a:rPr lang="zh-CN" altLang="en-US" sz="2100" b="1" dirty="0">
                <a:solidFill>
                  <a:srgbClr val="FF0000"/>
                </a:solidFill>
                <a:latin typeface="+mn-ea"/>
                <a:cs typeface="Times New Roman"/>
              </a:rPr>
              <a:t>请求</a:t>
            </a:r>
            <a:r>
              <a:rPr lang="en-US" altLang="zh-CN" sz="2100" b="1" dirty="0">
                <a:latin typeface="+mn-ea"/>
                <a:cs typeface="Times New Roman"/>
              </a:rPr>
              <a:t>(request),</a:t>
            </a:r>
          </a:p>
          <a:p>
            <a:pPr marL="0" indent="0">
              <a:spcBef>
                <a:spcPct val="0"/>
              </a:spcBef>
              <a:buNone/>
            </a:pPr>
            <a:r>
              <a:rPr lang="zh-CN" altLang="en-US" sz="2100" b="1" dirty="0">
                <a:latin typeface="+mn-ea"/>
                <a:cs typeface="Times New Roman"/>
              </a:rPr>
              <a:t>服务端向客户端给予</a:t>
            </a:r>
            <a:r>
              <a:rPr lang="zh-CN" altLang="en-US" sz="2100" b="1" dirty="0">
                <a:solidFill>
                  <a:srgbClr val="FF0000"/>
                </a:solidFill>
                <a:latin typeface="+mn-ea"/>
                <a:cs typeface="Times New Roman"/>
              </a:rPr>
              <a:t>响应</a:t>
            </a:r>
            <a:r>
              <a:rPr lang="en-US" altLang="zh-CN" sz="2100" b="1" dirty="0">
                <a:latin typeface="+mn-ea"/>
                <a:cs typeface="Times New Roman"/>
              </a:rPr>
              <a:t>(response)</a:t>
            </a:r>
            <a:r>
              <a:rPr lang="zh-CN" altLang="en-US" sz="2100" b="1" dirty="0">
                <a:latin typeface="+mn-ea"/>
                <a:cs typeface="Times New Roman"/>
              </a:rPr>
              <a:t>。</a:t>
            </a:r>
          </a:p>
          <a:p>
            <a:pPr marL="0" indent="0">
              <a:spcBef>
                <a:spcPct val="0"/>
              </a:spcBef>
              <a:buNone/>
            </a:pPr>
            <a:endParaRPr lang="zh-CN" altLang="en-US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zh-CN" altLang="en-US" sz="2100" b="1" dirty="0">
                <a:latin typeface="+mn-ea"/>
                <a:cs typeface="Times New Roman"/>
              </a:rPr>
              <a:t>根据具体的业务不同，不同的请求</a:t>
            </a:r>
          </a:p>
          <a:p>
            <a:pPr marL="0" indent="0">
              <a:spcBef>
                <a:spcPct val="0"/>
              </a:spcBef>
              <a:buNone/>
            </a:pPr>
            <a:r>
              <a:rPr lang="zh-CN" altLang="en-US" sz="2100" b="1" dirty="0">
                <a:latin typeface="+mn-ea"/>
                <a:cs typeface="Times New Roman"/>
              </a:rPr>
              <a:t>和响应规则由不同的</a:t>
            </a:r>
            <a:r>
              <a:rPr lang="zh-CN" altLang="en-US" sz="2100" b="1" dirty="0">
                <a:solidFill>
                  <a:srgbClr val="FF0000"/>
                </a:solidFill>
                <a:latin typeface="+mn-ea"/>
                <a:cs typeface="Times New Roman"/>
              </a:rPr>
              <a:t>协议</a:t>
            </a:r>
            <a:r>
              <a:rPr lang="zh-CN" altLang="en-US" sz="2100" b="1" dirty="0">
                <a:latin typeface="+mn-ea"/>
                <a:cs typeface="Times New Roman"/>
              </a:rPr>
              <a:t>来定义。</a:t>
            </a:r>
          </a:p>
          <a:p>
            <a:pPr marL="0" indent="0">
              <a:spcBef>
                <a:spcPct val="0"/>
              </a:spcBef>
              <a:buNone/>
            </a:pPr>
            <a:r>
              <a:rPr lang="zh-CN" altLang="en-US" sz="2100" b="1" dirty="0">
                <a:latin typeface="+mn-ea"/>
                <a:cs typeface="Times New Roman"/>
              </a:rPr>
              <a:t>包括</a:t>
            </a:r>
            <a:r>
              <a:rPr lang="en-US" altLang="zh-CN" sz="2100" b="1" dirty="0">
                <a:latin typeface="+mn-ea"/>
                <a:cs typeface="Times New Roman"/>
              </a:rPr>
              <a:t>HTTP(</a:t>
            </a:r>
            <a:r>
              <a:rPr lang="en-US" altLang="zh-CN" sz="2100" b="1" dirty="0">
                <a:solidFill>
                  <a:srgbClr val="FF0000"/>
                </a:solidFill>
                <a:latin typeface="+mn-ea"/>
                <a:cs typeface="Times New Roman"/>
              </a:rPr>
              <a:t>H</a:t>
            </a:r>
            <a:r>
              <a:rPr lang="en-US" altLang="zh-CN" sz="2100" b="1" dirty="0">
                <a:latin typeface="+mn-ea"/>
                <a:cs typeface="Times New Roman"/>
              </a:rPr>
              <a:t>yper</a:t>
            </a:r>
            <a:r>
              <a:rPr lang="en-US" altLang="zh-CN" sz="2100" b="1" dirty="0">
                <a:solidFill>
                  <a:srgbClr val="FF0000"/>
                </a:solidFill>
                <a:latin typeface="+mn-ea"/>
                <a:cs typeface="Times New Roman"/>
              </a:rPr>
              <a:t>t</a:t>
            </a:r>
            <a:r>
              <a:rPr lang="en-US" altLang="zh-CN" sz="2100" b="1" dirty="0">
                <a:latin typeface="+mn-ea"/>
                <a:cs typeface="Times New Roman"/>
              </a:rPr>
              <a:t>ext </a:t>
            </a:r>
            <a:r>
              <a:rPr lang="en-US" altLang="zh-CN" sz="2100" b="1" dirty="0">
                <a:solidFill>
                  <a:srgbClr val="FF0000"/>
                </a:solidFill>
                <a:latin typeface="+mn-ea"/>
                <a:cs typeface="Times New Roman"/>
              </a:rPr>
              <a:t>T</a:t>
            </a:r>
            <a:r>
              <a:rPr lang="en-US" altLang="zh-CN" sz="2100" b="1" dirty="0">
                <a:latin typeface="+mn-ea"/>
                <a:cs typeface="Times New Roman"/>
              </a:rPr>
              <a:t>ransfer </a:t>
            </a:r>
            <a:r>
              <a:rPr lang="en-US" altLang="zh-CN" sz="2100" b="1" dirty="0">
                <a:solidFill>
                  <a:srgbClr val="FF0000"/>
                </a:solidFill>
                <a:latin typeface="+mn-ea"/>
                <a:cs typeface="Times New Roman"/>
              </a:rPr>
              <a:t>P</a:t>
            </a:r>
            <a:r>
              <a:rPr lang="en-US" altLang="zh-CN" sz="2100" b="1" dirty="0">
                <a:latin typeface="+mn-ea"/>
                <a:cs typeface="Times New Roman"/>
              </a:rPr>
              <a:t>rotocol)</a:t>
            </a:r>
            <a:r>
              <a:rPr lang="zh-CN" altLang="en-US" sz="2100" b="1" dirty="0">
                <a:latin typeface="+mn-ea"/>
                <a:cs typeface="Times New Roman"/>
              </a:rPr>
              <a:t>协议</a:t>
            </a:r>
            <a:r>
              <a:rPr lang="en-US" altLang="zh-CN" sz="2100" b="1" dirty="0">
                <a:latin typeface="+mn-ea"/>
                <a:cs typeface="Times New Roman"/>
              </a:rPr>
              <a:t>,HTTPS(</a:t>
            </a:r>
            <a:r>
              <a:rPr lang="en-US" altLang="zh-CN" sz="2100" b="1" dirty="0">
                <a:solidFill>
                  <a:srgbClr val="FF0000"/>
                </a:solidFill>
                <a:latin typeface="+mn-ea"/>
                <a:cs typeface="Times New Roman"/>
              </a:rPr>
              <a:t>H</a:t>
            </a:r>
            <a:r>
              <a:rPr lang="en-US" altLang="zh-CN" sz="2100" b="1" dirty="0">
                <a:latin typeface="+mn-ea"/>
                <a:cs typeface="Times New Roman"/>
              </a:rPr>
              <a:t>yper</a:t>
            </a:r>
            <a:r>
              <a:rPr lang="en-US" altLang="zh-CN" sz="2100" b="1" dirty="0">
                <a:solidFill>
                  <a:srgbClr val="FF0000"/>
                </a:solidFill>
                <a:latin typeface="+mn-ea"/>
                <a:cs typeface="Times New Roman"/>
              </a:rPr>
              <a:t>t</a:t>
            </a:r>
            <a:r>
              <a:rPr lang="en-US" altLang="zh-CN" sz="2100" b="1" dirty="0">
                <a:latin typeface="+mn-ea"/>
                <a:cs typeface="Times New Roman"/>
              </a:rPr>
              <a:t>ext </a:t>
            </a:r>
            <a:r>
              <a:rPr lang="en-US" altLang="zh-CN" sz="2100" b="1" dirty="0">
                <a:solidFill>
                  <a:srgbClr val="FF0000"/>
                </a:solidFill>
                <a:latin typeface="+mn-ea"/>
                <a:cs typeface="Times New Roman"/>
              </a:rPr>
              <a:t>T</a:t>
            </a:r>
            <a:r>
              <a:rPr lang="en-US" altLang="zh-CN" sz="2100" b="1" dirty="0">
                <a:latin typeface="+mn-ea"/>
                <a:cs typeface="Times New Roman"/>
              </a:rPr>
              <a:t>ransfer </a:t>
            </a:r>
            <a:r>
              <a:rPr lang="en-US" altLang="zh-CN" sz="2100" b="1" dirty="0">
                <a:solidFill>
                  <a:srgbClr val="FF0000"/>
                </a:solidFill>
                <a:latin typeface="+mn-ea"/>
                <a:cs typeface="Times New Roman"/>
              </a:rPr>
              <a:t>P</a:t>
            </a:r>
            <a:r>
              <a:rPr lang="en-US" altLang="zh-CN" sz="2100" b="1" dirty="0">
                <a:latin typeface="+mn-ea"/>
                <a:cs typeface="Times New Roman"/>
              </a:rPr>
              <a:t>rotocol </a:t>
            </a:r>
            <a:r>
              <a:rPr lang="en-US" altLang="zh-CN" sz="2100" b="1" dirty="0">
                <a:solidFill>
                  <a:srgbClr val="FF0000"/>
                </a:solidFill>
                <a:latin typeface="+mn-ea"/>
                <a:cs typeface="Times New Roman"/>
              </a:rPr>
              <a:t>S</a:t>
            </a:r>
            <a:r>
              <a:rPr lang="en-US" altLang="zh-CN" sz="2100" b="1" dirty="0">
                <a:latin typeface="+mn-ea"/>
                <a:cs typeface="Times New Roman"/>
              </a:rPr>
              <a:t>ecure)</a:t>
            </a:r>
            <a:r>
              <a:rPr lang="zh-CN" altLang="en-US" sz="2100" b="1" dirty="0">
                <a:latin typeface="+mn-ea"/>
                <a:cs typeface="Times New Roman"/>
              </a:rPr>
              <a:t>等等。</a:t>
            </a:r>
          </a:p>
          <a:p>
            <a:pPr marL="0" indent="0">
              <a:spcBef>
                <a:spcPct val="0"/>
              </a:spcBef>
              <a:buNone/>
            </a:pPr>
            <a:endParaRPr lang="zh-CN" altLang="en-US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zh-CN" altLang="en-US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zh-CN" altLang="en-US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zh-CN" altLang="en-US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zh-CN" altLang="en-US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zh-CN" altLang="en-US" sz="20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zh-CN" altLang="en-US" sz="20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en-US" altLang="zh-CN" sz="2000" b="1" dirty="0">
              <a:latin typeface="+mn-ea"/>
              <a:cs typeface="Times New Roman"/>
            </a:endParaRPr>
          </a:p>
        </p:txBody>
      </p:sp>
      <p:pic>
        <p:nvPicPr>
          <p:cNvPr id="4" name="图片 3" descr="2880px-Client-server-model.svg.png">
            <a:extLst>
              <a:ext uri="{FF2B5EF4-FFF2-40B4-BE49-F238E27FC236}">
                <a16:creationId xmlns:a16="http://schemas.microsoft.com/office/drawing/2014/main" id="{53D4A899-0F07-3B44-3976-3E0A80745B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0232" y="1887280"/>
            <a:ext cx="3894867" cy="233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7778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数据采集与预处理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7F6CE2-6564-63F3-9013-DE28CCDD35BE}"/>
              </a:ext>
            </a:extLst>
          </p:cNvPr>
          <p:cNvSpPr txBox="1">
            <a:spLocks/>
          </p:cNvSpPr>
          <p:nvPr/>
        </p:nvSpPr>
        <p:spPr>
          <a:xfrm>
            <a:off x="184137" y="1271338"/>
            <a:ext cx="6406536" cy="9382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>
                <a:latin typeface="+mj-ea"/>
                <a:cs typeface="Times New Roman"/>
              </a:rPr>
              <a:t>常用的网络爬虫工具：</a:t>
            </a:r>
            <a:br>
              <a:rPr lang="zh-CN" altLang="en-US" sz="2400" b="1">
                <a:latin typeface="+mj-ea"/>
                <a:cs typeface="Times New Roman"/>
              </a:rPr>
            </a:br>
            <a:br>
              <a:rPr lang="zh-CN" altLang="en-US" sz="2400" b="1">
                <a:latin typeface="+mj-ea"/>
                <a:cs typeface="Times New Roman"/>
              </a:rPr>
            </a:br>
            <a:endParaRPr lang="en-US" altLang="zh-CN" sz="2400" b="1" dirty="0">
              <a:latin typeface="+mj-ea"/>
              <a:cs typeface="Times New Roman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3013FD-3905-8B78-5411-BF3097A20A6B}"/>
              </a:ext>
            </a:extLst>
          </p:cNvPr>
          <p:cNvSpPr txBox="1">
            <a:spLocks/>
          </p:cNvSpPr>
          <p:nvPr/>
        </p:nvSpPr>
        <p:spPr>
          <a:xfrm>
            <a:off x="251249" y="1878708"/>
            <a:ext cx="8243142" cy="3552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Font typeface="Wingdings" panose="05000000000000000000" pitchFamily="2" charset="2"/>
              <a:buChar char="n"/>
            </a:pPr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Scrapy: Scrapy </a:t>
            </a:r>
            <a:r>
              <a:rPr lang="zh-CN" alt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是基于</a:t>
            </a:r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zh-CN" alt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的一个库，为了抓取网页数据、提取结构性数据而编写的应用框架，该框架是封装的，包含 </a:t>
            </a:r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request </a:t>
            </a:r>
            <a:r>
              <a:rPr lang="zh-CN" alt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（异步调度和处理）、下载器（多线程的 </a:t>
            </a:r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Downloader</a:t>
            </a:r>
            <a:r>
              <a:rPr lang="zh-CN" alt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）、解析器（</a:t>
            </a:r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selector</a:t>
            </a:r>
            <a:r>
              <a:rPr lang="zh-CN" alt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）和 </a:t>
            </a:r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twisted</a:t>
            </a:r>
            <a:r>
              <a:rPr lang="zh-CN" alt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（异步处理）等。对于网站的内容爬取，其速度非常快捷。优点：通过管道的方式存入数据库，灵活，可保存为多种形式。缺点：无法用它完成分布式爬取。</a:t>
            </a:r>
            <a:endParaRPr lang="en-US" altLang="zh-CN" sz="16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 typeface="Wingdings" panose="05000000000000000000" pitchFamily="2" charset="2"/>
              <a:buChar char="n"/>
            </a:pPr>
            <a:endParaRPr lang="en-US" altLang="zh-CN" sz="16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 typeface="Wingdings" panose="05000000000000000000" pitchFamily="2" charset="2"/>
              <a:buChar char="n"/>
            </a:pPr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PySpider</a:t>
            </a:r>
            <a:r>
              <a:rPr lang="zh-CN" alt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：一个国人编写的强大的网络爬虫系统并带有强大的</a:t>
            </a:r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WebUI</a:t>
            </a:r>
            <a:r>
              <a:rPr lang="zh-CN" alt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。采用</a:t>
            </a:r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zh-CN" alt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语言编写，分布式架构，支持多种数据库后端，强大的</a:t>
            </a:r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WebUI</a:t>
            </a:r>
            <a:r>
              <a:rPr lang="zh-CN" alt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支持脚本编辑器，任务监视器，项目管理器以及结果查看器。</a:t>
            </a:r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zh-CN" alt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脚本控制，可以用任何你喜欢的</a:t>
            </a:r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  <a:r>
              <a:rPr lang="zh-CN" alt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解析包。</a:t>
            </a:r>
            <a:endParaRPr lang="en-US" altLang="zh-CN" sz="16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 typeface="Wingdings" panose="05000000000000000000" pitchFamily="2" charset="2"/>
              <a:buChar char="n"/>
            </a:pPr>
            <a:endParaRPr lang="en-US" altLang="zh-CN" sz="16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Bef>
                <a:spcPct val="0"/>
              </a:spcBef>
              <a:buFont typeface="Wingdings" panose="05000000000000000000" pitchFamily="2" charset="2"/>
              <a:buChar char="n"/>
            </a:pPr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Nutch</a:t>
            </a:r>
            <a:r>
              <a:rPr lang="zh-CN" alt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是为搜索引擎设计的爬虫，</a:t>
            </a:r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Nutch</a:t>
            </a:r>
            <a:r>
              <a:rPr lang="zh-CN" alt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运行的一套流程里，有三分之二是为了搜索引擎而设计的。对精抽取没有太大的意义。也就是说，用</a:t>
            </a:r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Nutch</a:t>
            </a:r>
            <a:r>
              <a:rPr lang="zh-CN" alt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做数据抽取，会浪费很多的时间在不必要的计算上。而且如果你试图通过对</a:t>
            </a:r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Nutch</a:t>
            </a:r>
            <a:r>
              <a:rPr lang="zh-CN" alt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进行二次开发，来使得它适用于精抽取的业务，基本上就要破坏</a:t>
            </a:r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Nutch</a:t>
            </a:r>
            <a:r>
              <a:rPr lang="zh-CN" alt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的框架，把</a:t>
            </a:r>
            <a:r>
              <a:rPr lang="en-US" altLang="zh-CN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Nutch</a:t>
            </a:r>
            <a:r>
              <a:rPr lang="zh-CN" alt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改的面目全非。</a:t>
            </a:r>
            <a:endParaRPr lang="en-US" altLang="zh-CN" sz="16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Bef>
                <a:spcPct val="0"/>
              </a:spcBef>
              <a:buFont typeface="Wingdings" panose="05000000000000000000" pitchFamily="2" charset="2"/>
              <a:buChar char="n"/>
            </a:pPr>
            <a:endParaRPr lang="en-US" altLang="zh-CN" sz="1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Bef>
                <a:spcPct val="0"/>
              </a:spcBef>
              <a:buFont typeface="Wingdings" panose="05000000000000000000" pitchFamily="2" charset="2"/>
              <a:buChar char="n"/>
            </a:pPr>
            <a:endParaRPr lang="zh-CN" altLang="en-US" sz="1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endParaRPr lang="zh-CN" altLang="en-US" sz="600" b="1">
              <a:latin typeface="+mn-ea"/>
              <a:cs typeface="Times New Roman"/>
            </a:endParaRPr>
          </a:p>
          <a:p>
            <a:pPr>
              <a:spcBef>
                <a:spcPct val="0"/>
              </a:spcBef>
            </a:pPr>
            <a:endParaRPr lang="zh-CN" altLang="en-US" sz="600" b="1">
              <a:latin typeface="+mn-ea"/>
              <a:cs typeface="Times New Roman"/>
            </a:endParaRPr>
          </a:p>
          <a:p>
            <a:pPr>
              <a:spcBef>
                <a:spcPct val="0"/>
              </a:spcBef>
            </a:pPr>
            <a:endParaRPr lang="zh-CN" altLang="en-US" sz="600" b="1">
              <a:latin typeface="+mn-ea"/>
              <a:cs typeface="Times New Roman"/>
            </a:endParaRPr>
          </a:p>
          <a:p>
            <a:pPr>
              <a:spcBef>
                <a:spcPct val="0"/>
              </a:spcBef>
            </a:pPr>
            <a:endParaRPr lang="zh-CN" altLang="en-US" sz="600" b="1">
              <a:latin typeface="+mn-ea"/>
              <a:cs typeface="Times New Roman"/>
            </a:endParaRPr>
          </a:p>
          <a:p>
            <a:pPr>
              <a:spcBef>
                <a:spcPct val="0"/>
              </a:spcBef>
            </a:pPr>
            <a:endParaRPr lang="zh-CN" altLang="en-US" sz="600" b="1">
              <a:latin typeface="+mn-ea"/>
              <a:cs typeface="Times New Roman"/>
            </a:endParaRPr>
          </a:p>
          <a:p>
            <a:pPr>
              <a:spcBef>
                <a:spcPct val="0"/>
              </a:spcBef>
            </a:pPr>
            <a:endParaRPr lang="zh-CN" altLang="en-US" sz="600" b="1">
              <a:latin typeface="+mn-ea"/>
              <a:cs typeface="Times New Roman"/>
            </a:endParaRPr>
          </a:p>
          <a:p>
            <a:pPr>
              <a:spcBef>
                <a:spcPct val="0"/>
              </a:spcBef>
            </a:pPr>
            <a:endParaRPr lang="en-US" altLang="zh-CN" sz="600" b="1" dirty="0">
              <a:latin typeface="+mn-ea"/>
              <a:cs typeface="Times New Roman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49922FF-72C5-DC44-12D5-CE3F139F15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3014" y="580543"/>
            <a:ext cx="1621377" cy="84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508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数据采集与预处理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B80F23-749B-855B-56FC-270870C99F2E}"/>
              </a:ext>
            </a:extLst>
          </p:cNvPr>
          <p:cNvSpPr txBox="1">
            <a:spLocks/>
          </p:cNvSpPr>
          <p:nvPr/>
        </p:nvSpPr>
        <p:spPr>
          <a:xfrm>
            <a:off x="156117" y="1960305"/>
            <a:ext cx="3358536" cy="24338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br>
              <a:rPr lang="zh-CN" altLang="en-US" sz="1800" b="1" dirty="0">
                <a:latin typeface="+mj-ea"/>
                <a:cs typeface="Times New Roman"/>
              </a:rPr>
            </a:br>
            <a:br>
              <a:rPr lang="zh-CN" altLang="en-US" sz="1800" b="1" dirty="0">
                <a:latin typeface="+mj-ea"/>
                <a:cs typeface="Times New Roman"/>
              </a:rPr>
            </a:br>
            <a:r>
              <a:rPr lang="zh-CN" altLang="en-US" sz="1800" b="1" dirty="0">
                <a:latin typeface="+mj-ea"/>
                <a:cs typeface="Times New Roman"/>
              </a:rPr>
              <a:t>网络爬虫的预备基础知识：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 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协议</a:t>
            </a:r>
            <a:b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TTP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协议基于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模式，是一种请求响应的协议。</a:t>
            </a:r>
            <a:b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通常请求由客户机上的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浏览器发出，而服务器上的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网站收到请求，给出响应。</a:t>
            </a:r>
            <a:b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右边是一个访问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Wiki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百科的例子。包括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Request, Response Header, Response body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三个部分。</a:t>
            </a:r>
            <a:br>
              <a:rPr lang="zh-CN" altLang="en-US" sz="1800" b="1" dirty="0">
                <a:latin typeface="+mj-ea"/>
                <a:cs typeface="Times New Roman"/>
              </a:rPr>
            </a:br>
            <a:endParaRPr lang="en-US" altLang="zh-CN" sz="1800" b="1" dirty="0">
              <a:latin typeface="+mj-ea"/>
              <a:cs typeface="Times New Roman"/>
            </a:endParaRPr>
          </a:p>
        </p:txBody>
      </p:sp>
      <p:pic>
        <p:nvPicPr>
          <p:cNvPr id="3" name="图片 2" descr="Http_request_telnet_ubuntu.png">
            <a:extLst>
              <a:ext uri="{FF2B5EF4-FFF2-40B4-BE49-F238E27FC236}">
                <a16:creationId xmlns:a16="http://schemas.microsoft.com/office/drawing/2014/main" id="{E03F1B3C-EFAA-1A4E-354F-B8FAB01781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0" y="1236405"/>
            <a:ext cx="5524500" cy="394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7804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数据采集与预处理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1AE9E9-2BC0-8344-E772-6D16CE73A24B}"/>
              </a:ext>
            </a:extLst>
          </p:cNvPr>
          <p:cNvSpPr txBox="1">
            <a:spLocks/>
          </p:cNvSpPr>
          <p:nvPr/>
        </p:nvSpPr>
        <p:spPr>
          <a:xfrm>
            <a:off x="57764" y="1236404"/>
            <a:ext cx="4488836" cy="39959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800" b="1">
                <a:latin typeface="+mj-ea"/>
                <a:cs typeface="Times New Roman"/>
              </a:rPr>
              <a:t>网络爬虫</a:t>
            </a:r>
            <a:br>
              <a:rPr lang="zh-CN" altLang="en-US" sz="1800" b="1">
                <a:latin typeface="+mj-ea"/>
                <a:cs typeface="Times New Roman"/>
              </a:rPr>
            </a:br>
            <a:br>
              <a:rPr lang="zh-CN" altLang="en-US" sz="1800" b="1">
                <a:latin typeface="+mj-ea"/>
                <a:cs typeface="Times New Roman"/>
              </a:rPr>
            </a:br>
            <a:r>
              <a:rPr lang="zh-CN" altLang="en-US" sz="1800" b="1">
                <a:latin typeface="+mj-ea"/>
                <a:cs typeface="Times New Roman"/>
              </a:rPr>
              <a:t>网络爬虫的技术原理（如右图所示）：</a:t>
            </a:r>
            <a:br>
              <a:rPr lang="zh-CN" altLang="en-US" sz="1800" b="1">
                <a:latin typeface="+mj-ea"/>
                <a:cs typeface="Times New Roman"/>
              </a:rPr>
            </a:br>
            <a:r>
              <a:rPr lang="en-US" altLang="zh-CN" sz="1800" b="1">
                <a:latin typeface="+mj-ea"/>
                <a:cs typeface="Times New Roman"/>
              </a:rPr>
              <a:t>(1)</a:t>
            </a:r>
            <a:r>
              <a:rPr lang="zh-CN" altLang="en-US" sz="1800" b="1">
                <a:latin typeface="+mj-ea"/>
                <a:cs typeface="Times New Roman"/>
              </a:rPr>
              <a:t>调度器</a:t>
            </a:r>
            <a:r>
              <a:rPr lang="en-US" altLang="zh-CN" sz="1800" b="1">
                <a:latin typeface="+mj-ea"/>
                <a:cs typeface="Times New Roman"/>
              </a:rPr>
              <a:t>(Scheduler)</a:t>
            </a:r>
            <a:r>
              <a:rPr lang="zh-CN" altLang="en-US" sz="1800" b="1">
                <a:latin typeface="+mj-ea"/>
                <a:cs typeface="Times New Roman"/>
              </a:rPr>
              <a:t>输入种子</a:t>
            </a:r>
            <a:r>
              <a:rPr lang="en-US" altLang="zh-CN" sz="1800" b="1">
                <a:latin typeface="+mj-ea"/>
                <a:cs typeface="Times New Roman"/>
              </a:rPr>
              <a:t>URL</a:t>
            </a:r>
            <a:br>
              <a:rPr lang="en-US" altLang="zh-CN" sz="1800" b="1">
                <a:latin typeface="+mj-ea"/>
                <a:cs typeface="Times New Roman"/>
              </a:rPr>
            </a:br>
            <a:r>
              <a:rPr lang="en-US" altLang="zh-CN" sz="1800" b="1">
                <a:latin typeface="+mj-ea"/>
                <a:cs typeface="Times New Roman"/>
              </a:rPr>
              <a:t>(2)</a:t>
            </a:r>
            <a:r>
              <a:rPr lang="zh-CN" altLang="en-US" sz="1800" b="1">
                <a:latin typeface="+mj-ea"/>
                <a:cs typeface="Times New Roman"/>
              </a:rPr>
              <a:t>下载器（</a:t>
            </a:r>
            <a:r>
              <a:rPr lang="en-US" altLang="zh-CN" sz="1800" b="1">
                <a:latin typeface="+mj-ea"/>
                <a:cs typeface="Times New Roman"/>
              </a:rPr>
              <a:t>Downloader</a:t>
            </a:r>
            <a:r>
              <a:rPr lang="zh-CN" altLang="en-US" sz="1800" b="1">
                <a:latin typeface="+mj-ea"/>
                <a:cs typeface="Times New Roman"/>
              </a:rPr>
              <a:t>）下载相关页面。</a:t>
            </a:r>
            <a:br>
              <a:rPr lang="zh-CN" altLang="en-US" sz="1800" b="1">
                <a:latin typeface="+mj-ea"/>
                <a:cs typeface="Times New Roman"/>
              </a:rPr>
            </a:br>
            <a:r>
              <a:rPr lang="en-US" altLang="zh-CN" sz="1800" b="1">
                <a:latin typeface="+mj-ea"/>
                <a:cs typeface="Times New Roman"/>
              </a:rPr>
              <a:t>(3)</a:t>
            </a:r>
            <a:r>
              <a:rPr lang="zh-CN" altLang="en-US" sz="1800" b="1">
                <a:latin typeface="+mj-ea"/>
                <a:cs typeface="Times New Roman"/>
              </a:rPr>
              <a:t>下载器从下载的页面中，由挖网页解析器抽取关联的</a:t>
            </a:r>
            <a:r>
              <a:rPr lang="en-US" altLang="zh-CN" sz="1800" b="1">
                <a:latin typeface="+mj-ea"/>
                <a:cs typeface="Times New Roman"/>
              </a:rPr>
              <a:t>URLs,</a:t>
            </a:r>
            <a:r>
              <a:rPr lang="zh-CN" altLang="en-US" sz="1800" b="1">
                <a:latin typeface="+mj-ea"/>
                <a:cs typeface="Times New Roman"/>
              </a:rPr>
              <a:t>放入调度器的队列</a:t>
            </a:r>
            <a:r>
              <a:rPr lang="en-US" altLang="zh-CN" sz="1800" b="1">
                <a:latin typeface="+mj-ea"/>
                <a:cs typeface="Times New Roman"/>
              </a:rPr>
              <a:t>Queue,</a:t>
            </a:r>
            <a:r>
              <a:rPr lang="zh-CN" altLang="en-US" sz="1800" b="1">
                <a:latin typeface="+mj-ea"/>
                <a:cs typeface="Times New Roman"/>
              </a:rPr>
              <a:t>等待下一轮处理。</a:t>
            </a:r>
            <a:br>
              <a:rPr lang="zh-CN" altLang="en-US" sz="1800" b="1">
                <a:latin typeface="+mj-ea"/>
                <a:cs typeface="Times New Roman"/>
              </a:rPr>
            </a:br>
            <a:r>
              <a:rPr lang="en-US" altLang="zh-CN" sz="1800" b="1">
                <a:latin typeface="+mj-ea"/>
                <a:cs typeface="Times New Roman"/>
              </a:rPr>
              <a:t>(4)</a:t>
            </a:r>
            <a:r>
              <a:rPr lang="zh-CN" altLang="en-US" sz="1800" b="1">
                <a:latin typeface="+mj-ea"/>
                <a:cs typeface="Times New Roman"/>
              </a:rPr>
              <a:t>下载器把下载得到的页面进行存储。</a:t>
            </a:r>
            <a:br>
              <a:rPr lang="zh-CN" altLang="en-US" sz="1800" b="1">
                <a:latin typeface="+mj-ea"/>
                <a:cs typeface="Times New Roman"/>
              </a:rPr>
            </a:br>
            <a:r>
              <a:rPr lang="en-US" altLang="zh-CN" sz="1800" b="1">
                <a:latin typeface="+mj-ea"/>
                <a:cs typeface="Times New Roman"/>
              </a:rPr>
              <a:t>(5)</a:t>
            </a:r>
            <a:r>
              <a:rPr lang="zh-CN" altLang="en-US" sz="1800" b="1">
                <a:latin typeface="+mj-ea"/>
                <a:cs typeface="Times New Roman"/>
              </a:rPr>
              <a:t>调度器从增量的</a:t>
            </a:r>
            <a:r>
              <a:rPr lang="en-US" altLang="zh-CN" sz="1800" b="1">
                <a:latin typeface="+mj-ea"/>
                <a:cs typeface="Times New Roman"/>
              </a:rPr>
              <a:t>URLs</a:t>
            </a:r>
            <a:r>
              <a:rPr lang="zh-CN" altLang="en-US" sz="1800" b="1">
                <a:latin typeface="+mj-ea"/>
                <a:cs typeface="Times New Roman"/>
              </a:rPr>
              <a:t>开始新一轮任，重复步骤</a:t>
            </a:r>
            <a:r>
              <a:rPr lang="en-US" altLang="zh-CN" sz="1800" b="1">
                <a:latin typeface="+mj-ea"/>
                <a:cs typeface="Times New Roman"/>
              </a:rPr>
              <a:t>(1)-(4)</a:t>
            </a:r>
            <a:r>
              <a:rPr lang="zh-CN" altLang="en-US" sz="1800" b="1">
                <a:latin typeface="+mj-ea"/>
                <a:cs typeface="Times New Roman"/>
              </a:rPr>
              <a:t>。</a:t>
            </a:r>
            <a:br>
              <a:rPr lang="zh-CN" altLang="en-US" sz="1800" b="1">
                <a:latin typeface="+mj-ea"/>
                <a:cs typeface="Times New Roman"/>
              </a:rPr>
            </a:br>
            <a:r>
              <a:rPr lang="en-US" altLang="zh-CN" sz="1800" b="1">
                <a:latin typeface="+mj-ea"/>
                <a:cs typeface="Times New Roman"/>
              </a:rPr>
              <a:t>(6)</a:t>
            </a:r>
            <a:r>
              <a:rPr lang="zh-CN" altLang="en-US" sz="1800" b="1">
                <a:latin typeface="+mj-ea"/>
                <a:cs typeface="Times New Roman"/>
              </a:rPr>
              <a:t>整个过程迭代，直到队列中的</a:t>
            </a:r>
            <a:r>
              <a:rPr lang="en-US" altLang="zh-CN" sz="1800" b="1">
                <a:latin typeface="+mj-ea"/>
                <a:cs typeface="Times New Roman"/>
              </a:rPr>
              <a:t>URLs</a:t>
            </a:r>
            <a:r>
              <a:rPr lang="zh-CN" altLang="en-US" sz="1800" b="1">
                <a:latin typeface="+mj-ea"/>
                <a:cs typeface="Times New Roman"/>
              </a:rPr>
              <a:t>列表为空，停止下载。</a:t>
            </a:r>
            <a:endParaRPr lang="en-US" altLang="zh-CN" sz="1800" b="1" dirty="0">
              <a:latin typeface="+mj-ea"/>
              <a:cs typeface="Times New Roman"/>
            </a:endParaRPr>
          </a:p>
        </p:txBody>
      </p:sp>
      <p:pic>
        <p:nvPicPr>
          <p:cNvPr id="3" name="图片 2" descr="WebCrawlerArchitecture.svg.png">
            <a:extLst>
              <a:ext uri="{FF2B5EF4-FFF2-40B4-BE49-F238E27FC236}">
                <a16:creationId xmlns:a16="http://schemas.microsoft.com/office/drawing/2014/main" id="{64244F5B-45AD-8817-AC3F-E9B1371217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7051" y="1871663"/>
            <a:ext cx="3823687" cy="2921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693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数据采集与预处理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D662C1-F2F9-43FB-EF4A-B4A35045A764}"/>
              </a:ext>
            </a:extLst>
          </p:cNvPr>
          <p:cNvSpPr txBox="1">
            <a:spLocks/>
          </p:cNvSpPr>
          <p:nvPr/>
        </p:nvSpPr>
        <p:spPr>
          <a:xfrm>
            <a:off x="196727" y="1236404"/>
            <a:ext cx="7943235" cy="42499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800" b="1">
                <a:latin typeface="+mj-ea"/>
                <a:cs typeface="Times New Roman"/>
              </a:rPr>
              <a:t>网络爬虫</a:t>
            </a:r>
            <a:br>
              <a:rPr lang="zh-CN" altLang="en-US" sz="1800" b="1">
                <a:latin typeface="+mj-ea"/>
                <a:cs typeface="Times New Roman"/>
              </a:rPr>
            </a:br>
            <a:br>
              <a:rPr lang="zh-CN" altLang="en-US" sz="1800" b="1">
                <a:latin typeface="+mj-ea"/>
                <a:cs typeface="Times New Roman"/>
              </a:rPr>
            </a:br>
            <a:r>
              <a:rPr lang="zh-CN" altLang="en-US" sz="1800" b="1">
                <a:latin typeface="+mj-ea"/>
                <a:cs typeface="Times New Roman"/>
              </a:rPr>
              <a:t>网络爬虫实战的常用工具。</a:t>
            </a:r>
            <a:br>
              <a:rPr lang="zh-CN" altLang="en-US" sz="1800" b="1">
                <a:latin typeface="+mj-ea"/>
                <a:cs typeface="Times New Roman"/>
              </a:rPr>
            </a:br>
            <a:r>
              <a:rPr lang="en-US" altLang="zh-CN" sz="1800" b="1">
                <a:latin typeface="+mj-ea"/>
                <a:cs typeface="Times New Roman"/>
              </a:rPr>
              <a:t>C/C++</a:t>
            </a:r>
            <a:r>
              <a:rPr lang="zh-CN" altLang="en-US" sz="1800" b="1">
                <a:latin typeface="+mj-ea"/>
                <a:cs typeface="Times New Roman"/>
              </a:rPr>
              <a:t>等语言一般用于百度等搜索引擎公司，用于设计通用的搜索引擎，但是由于实现比较复杂，不适合初学者。</a:t>
            </a:r>
            <a:br>
              <a:rPr lang="zh-CN" altLang="en-US" sz="1800" b="1">
                <a:latin typeface="+mj-ea"/>
                <a:cs typeface="Times New Roman"/>
              </a:rPr>
            </a:br>
            <a:br>
              <a:rPr lang="zh-CN" altLang="en-US" sz="1800" b="1">
                <a:latin typeface="+mj-ea"/>
                <a:cs typeface="Times New Roman"/>
              </a:rPr>
            </a:br>
            <a:r>
              <a:rPr lang="zh-CN" altLang="en-US" sz="1800" b="1">
                <a:latin typeface="+mj-ea"/>
                <a:cs typeface="Times New Roman"/>
              </a:rPr>
              <a:t>P</a:t>
            </a:r>
            <a:r>
              <a:rPr lang="en-US" altLang="zh-CN" sz="1800" b="1">
                <a:latin typeface="+mj-ea"/>
                <a:cs typeface="Times New Roman"/>
              </a:rPr>
              <a:t>ython</a:t>
            </a:r>
            <a:r>
              <a:rPr lang="zh-CN" altLang="en-US" sz="1800" b="1">
                <a:latin typeface="+mj-ea"/>
                <a:cs typeface="Times New Roman"/>
              </a:rPr>
              <a:t>相比较</a:t>
            </a:r>
            <a:r>
              <a:rPr lang="en-US" altLang="zh-CN" sz="1800" b="1">
                <a:latin typeface="+mj-ea"/>
                <a:cs typeface="Times New Roman"/>
              </a:rPr>
              <a:t>C/C++</a:t>
            </a:r>
            <a:r>
              <a:rPr lang="zh-CN" altLang="en-US" sz="1800" b="1">
                <a:latin typeface="+mj-ea"/>
                <a:cs typeface="Times New Roman"/>
              </a:rPr>
              <a:t>而言，具有简单易学，功能较全的特点。</a:t>
            </a:r>
            <a:br>
              <a:rPr lang="zh-CN" altLang="en-US" sz="1800" b="1">
                <a:latin typeface="+mj-ea"/>
                <a:cs typeface="Times New Roman"/>
              </a:rPr>
            </a:br>
            <a:br>
              <a:rPr lang="zh-CN" altLang="en-US" sz="1800" b="1">
                <a:latin typeface="+mj-ea"/>
                <a:cs typeface="Times New Roman"/>
              </a:rPr>
            </a:br>
            <a:r>
              <a:rPr lang="zh-CN" altLang="zh-CN" sz="1800" b="1">
                <a:latin typeface="+mj-ea"/>
                <a:cs typeface="Times New Roman"/>
              </a:rPr>
              <a:t>P</a:t>
            </a:r>
            <a:r>
              <a:rPr lang="en-US" altLang="zh-CN" sz="1800" b="1">
                <a:latin typeface="+mj-ea"/>
                <a:cs typeface="Times New Roman"/>
              </a:rPr>
              <a:t>ython</a:t>
            </a:r>
            <a:r>
              <a:rPr lang="zh-CN" altLang="en-US" sz="1800" b="1">
                <a:latin typeface="+mj-ea"/>
                <a:cs typeface="Times New Roman"/>
              </a:rPr>
              <a:t>的</a:t>
            </a:r>
            <a:r>
              <a:rPr lang="en-US" altLang="zh-CN" sz="1800" b="1">
                <a:latin typeface="+mj-ea"/>
                <a:cs typeface="Times New Roman"/>
              </a:rPr>
              <a:t>url</a:t>
            </a:r>
            <a:r>
              <a:rPr lang="zh-CN" altLang="en-US" sz="1800" b="1">
                <a:latin typeface="+mj-ea"/>
                <a:cs typeface="Times New Roman"/>
              </a:rPr>
              <a:t>和</a:t>
            </a:r>
            <a:r>
              <a:rPr lang="en-US" altLang="zh-CN" sz="1800" b="1">
                <a:latin typeface="+mj-ea"/>
                <a:cs typeface="Times New Roman"/>
              </a:rPr>
              <a:t>urllib</a:t>
            </a:r>
            <a:r>
              <a:rPr lang="zh-CN" altLang="en-US" sz="1800" b="1">
                <a:latin typeface="+mj-ea"/>
                <a:cs typeface="Times New Roman"/>
              </a:rPr>
              <a:t>：由</a:t>
            </a:r>
            <a:r>
              <a:rPr lang="en-US" altLang="zh-CN" sz="1800" b="1">
                <a:latin typeface="+mj-ea"/>
                <a:cs typeface="Times New Roman"/>
              </a:rPr>
              <a:t>URLs</a:t>
            </a:r>
            <a:r>
              <a:rPr lang="zh-CN" altLang="en-US" sz="1800" b="1">
                <a:latin typeface="+mj-ea"/>
                <a:cs typeface="Times New Roman"/>
              </a:rPr>
              <a:t>列表得到网页内容</a:t>
            </a:r>
            <a:r>
              <a:rPr lang="en-US" altLang="zh-CN" sz="1800" b="1">
                <a:latin typeface="+mj-ea"/>
                <a:cs typeface="Times New Roman"/>
              </a:rPr>
              <a:t>,</a:t>
            </a:r>
            <a:br>
              <a:rPr lang="en-US" altLang="zh-CN" sz="1800" b="1">
                <a:latin typeface="+mj-ea"/>
                <a:cs typeface="Times New Roman"/>
              </a:rPr>
            </a:br>
            <a:r>
              <a:rPr lang="en-US" altLang="zh-CN" sz="1800" b="1">
                <a:latin typeface="+mj-ea"/>
                <a:cs typeface="Times New Roman"/>
              </a:rPr>
              <a:t>Re</a:t>
            </a:r>
            <a:r>
              <a:rPr lang="zh-CN" altLang="en-US" sz="1800" b="1">
                <a:latin typeface="+mj-ea"/>
                <a:cs typeface="Times New Roman"/>
              </a:rPr>
              <a:t>库：通过正则表达式解析下载网页中的</a:t>
            </a:r>
            <a:r>
              <a:rPr lang="en-US" altLang="zh-CN" sz="1800" b="1">
                <a:latin typeface="+mj-ea"/>
                <a:cs typeface="Times New Roman"/>
              </a:rPr>
              <a:t>URLs</a:t>
            </a:r>
            <a:r>
              <a:rPr lang="zh-CN" altLang="en-US" sz="1800" b="1">
                <a:latin typeface="+mj-ea"/>
                <a:cs typeface="Times New Roman"/>
              </a:rPr>
              <a:t>，并放到队列</a:t>
            </a:r>
            <a:r>
              <a:rPr lang="en-US" altLang="zh-CN" sz="1800" b="1">
                <a:latin typeface="+mj-ea"/>
                <a:cs typeface="Times New Roman"/>
              </a:rPr>
              <a:t>Queue</a:t>
            </a:r>
            <a:r>
              <a:rPr lang="zh-CN" altLang="en-US" sz="1800" b="1">
                <a:latin typeface="+mj-ea"/>
                <a:cs typeface="Times New Roman"/>
              </a:rPr>
              <a:t>中。</a:t>
            </a:r>
            <a:br>
              <a:rPr lang="zh-CN" altLang="en-US" sz="1800" b="1">
                <a:latin typeface="+mj-ea"/>
                <a:cs typeface="Times New Roman"/>
              </a:rPr>
            </a:br>
            <a:br>
              <a:rPr lang="zh-CN" altLang="en-US" sz="1800" b="1">
                <a:latin typeface="+mj-ea"/>
                <a:cs typeface="Times New Roman"/>
              </a:rPr>
            </a:br>
            <a:r>
              <a:rPr lang="zh-CN" altLang="en-US" sz="1800" b="1">
                <a:latin typeface="+mj-ea"/>
                <a:cs typeface="Times New Roman"/>
              </a:rPr>
              <a:t>整个爬虫框架</a:t>
            </a:r>
            <a:r>
              <a:rPr lang="en-US" altLang="zh-CN" sz="1800" b="1">
                <a:latin typeface="+mj-ea"/>
                <a:cs typeface="Times New Roman"/>
              </a:rPr>
              <a:t>Scrapy = Scrach(</a:t>
            </a:r>
            <a:r>
              <a:rPr lang="zh-CN" altLang="en-US" sz="1800" b="1">
                <a:latin typeface="+mj-ea"/>
                <a:cs typeface="Times New Roman"/>
              </a:rPr>
              <a:t>抓取</a:t>
            </a:r>
            <a:r>
              <a:rPr lang="en-US" altLang="zh-CN" sz="1800" b="1">
                <a:latin typeface="+mj-ea"/>
                <a:cs typeface="Times New Roman"/>
              </a:rPr>
              <a:t>)+Python</a:t>
            </a:r>
            <a:br>
              <a:rPr lang="zh-CN" altLang="en-US" sz="1800" b="1">
                <a:latin typeface="+mj-ea"/>
                <a:cs typeface="Times New Roman"/>
              </a:rPr>
            </a:br>
            <a:br>
              <a:rPr lang="zh-CN" altLang="en-US" sz="1800" b="1">
                <a:latin typeface="+mj-ea"/>
                <a:cs typeface="Times New Roman"/>
              </a:rPr>
            </a:br>
            <a:br>
              <a:rPr lang="zh-CN" altLang="en-US" sz="1800" b="1">
                <a:latin typeface="+mj-ea"/>
                <a:cs typeface="Times New Roman"/>
              </a:rPr>
            </a:br>
            <a:endParaRPr lang="en-US" altLang="zh-CN" sz="1800" b="1" dirty="0">
              <a:latin typeface="+mj-e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490288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数据采集与预处理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679E44-0CC1-855B-024B-69EF4D70E971}"/>
              </a:ext>
            </a:extLst>
          </p:cNvPr>
          <p:cNvSpPr txBox="1">
            <a:spLocks/>
          </p:cNvSpPr>
          <p:nvPr/>
        </p:nvSpPr>
        <p:spPr>
          <a:xfrm>
            <a:off x="167267" y="971953"/>
            <a:ext cx="5841999" cy="1670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800" b="1" dirty="0">
                <a:latin typeface="+mj-ea"/>
                <a:cs typeface="Times New Roman"/>
              </a:rPr>
              <a:t>网络爬虫</a:t>
            </a:r>
            <a:r>
              <a:rPr lang="en-US" altLang="zh-CN" sz="1800" b="1" dirty="0">
                <a:latin typeface="+mj-ea"/>
                <a:cs typeface="Times New Roman"/>
              </a:rPr>
              <a:t>:</a:t>
            </a:r>
            <a:r>
              <a:rPr lang="zh-CN" altLang="en-US" sz="1800" b="1" dirty="0">
                <a:latin typeface="+mj-ea"/>
                <a:cs typeface="Times New Roman"/>
              </a:rPr>
              <a:t>一个</a:t>
            </a:r>
            <a:r>
              <a:rPr lang="en-US" altLang="zh-CN" sz="1800" b="1" dirty="0">
                <a:latin typeface="+mj-ea"/>
                <a:cs typeface="Times New Roman"/>
              </a:rPr>
              <a:t>Scrapy</a:t>
            </a:r>
            <a:r>
              <a:rPr lang="zh-CN" altLang="en-US" sz="1800" b="1" dirty="0">
                <a:latin typeface="+mj-ea"/>
                <a:cs typeface="Times New Roman"/>
              </a:rPr>
              <a:t>的例子：抓取某网站的内容</a:t>
            </a:r>
            <a:r>
              <a:rPr lang="en-US" altLang="zh-CN" sz="1800" b="1" dirty="0">
                <a:latin typeface="+mj-ea"/>
                <a:cs typeface="Times New Roman"/>
              </a:rPr>
              <a:t>(1).</a:t>
            </a:r>
            <a:br>
              <a:rPr lang="zh-CN" altLang="en-US" sz="1800" b="1" dirty="0">
                <a:latin typeface="+mj-ea"/>
                <a:cs typeface="Times New Roman"/>
              </a:rPr>
            </a:br>
            <a:br>
              <a:rPr lang="zh-CN" altLang="en-US" sz="1800" b="1" dirty="0">
                <a:latin typeface="+mj-ea"/>
                <a:cs typeface="Times New Roman"/>
              </a:rPr>
            </a:br>
            <a:br>
              <a:rPr lang="zh-CN" altLang="en-US" sz="1800" b="1" dirty="0">
                <a:latin typeface="+mj-ea"/>
                <a:cs typeface="Times New Roman"/>
              </a:rPr>
            </a:br>
            <a:br>
              <a:rPr lang="zh-CN" altLang="en-US" sz="1800" b="1" dirty="0">
                <a:latin typeface="+mj-ea"/>
                <a:cs typeface="Times New Roman"/>
              </a:rPr>
            </a:br>
            <a:br>
              <a:rPr lang="zh-CN" altLang="en-US" sz="1800" b="1" dirty="0">
                <a:latin typeface="+mj-ea"/>
                <a:cs typeface="Times New Roman"/>
              </a:rPr>
            </a:br>
            <a:endParaRPr lang="en-US" altLang="zh-CN" sz="1800" b="1" dirty="0">
              <a:latin typeface="+mj-ea"/>
              <a:cs typeface="Times New Roman"/>
            </a:endParaRPr>
          </a:p>
        </p:txBody>
      </p:sp>
      <p:pic>
        <p:nvPicPr>
          <p:cNvPr id="3" name="图片 2" descr="屏幕快照 2019-03-06 下午2.31.27.png">
            <a:extLst>
              <a:ext uri="{FF2B5EF4-FFF2-40B4-BE49-F238E27FC236}">
                <a16:creationId xmlns:a16="http://schemas.microsoft.com/office/drawing/2014/main" id="{D0915D0D-8A32-9693-11E6-8EA6B97CF3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711" y="1312071"/>
            <a:ext cx="6157770" cy="4059102"/>
          </a:xfrm>
          <a:prstGeom prst="rect">
            <a:avLst/>
          </a:prstGeom>
        </p:spPr>
      </p:pic>
      <p:pic>
        <p:nvPicPr>
          <p:cNvPr id="4" name="图片 3" descr="屏幕快照 2019-03-06 下午2.31.33.png">
            <a:extLst>
              <a:ext uri="{FF2B5EF4-FFF2-40B4-BE49-F238E27FC236}">
                <a16:creationId xmlns:a16="http://schemas.microsoft.com/office/drawing/2014/main" id="{D13C0504-C79D-6F78-6D79-F8E67209FD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267" y="5374305"/>
            <a:ext cx="4749800" cy="508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BC8705B-A1BF-E1BB-43EF-D709EAFA2C6E}"/>
              </a:ext>
            </a:extLst>
          </p:cNvPr>
          <p:cNvSpPr txBox="1"/>
          <p:nvPr/>
        </p:nvSpPr>
        <p:spPr>
          <a:xfrm>
            <a:off x="708836" y="5953719"/>
            <a:ext cx="5071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hlinkClick r:id="rId6"/>
              </a:rPr>
              <a:t>http://quotes.toscrape.com/tag/humor/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73333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校训是什么？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清华校训：自强不息 厚德载物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3200" b="1" spc="300" dirty="0">
              <a:solidFill>
                <a:srgbClr val="4F81BD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pic>
        <p:nvPicPr>
          <p:cNvPr id="2" name="图片 1">
            <a:hlinkClick r:id="rId4"/>
            <a:extLst>
              <a:ext uri="{FF2B5EF4-FFF2-40B4-BE49-F238E27FC236}">
                <a16:creationId xmlns:a16="http://schemas.microsoft.com/office/drawing/2014/main" id="{669CEB72-7F69-760E-ACDA-82B67353CE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1897" y="1891327"/>
            <a:ext cx="4384963" cy="276895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C301DAE-94D8-E7D8-D228-035997E5C3EB}"/>
              </a:ext>
            </a:extLst>
          </p:cNvPr>
          <p:cNvSpPr txBox="1"/>
          <p:nvPr/>
        </p:nvSpPr>
        <p:spPr>
          <a:xfrm>
            <a:off x="329538" y="5771850"/>
            <a:ext cx="73357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  <a:hlinkClick r:id="rId4"/>
              </a:rPr>
              <a:t>https://tv.cctv.com/2014/08/17/VIDE1408233723621465.shtml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F8CC59B-F242-7863-049E-A05D28983C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81107" y="36576"/>
            <a:ext cx="2685725" cy="600368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A511803-8AF8-324E-F1B4-BC512A51FD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74948" y="1462651"/>
            <a:ext cx="3467572" cy="3939059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74DAEB35-A73F-2C57-C2E8-95834F338169}"/>
              </a:ext>
            </a:extLst>
          </p:cNvPr>
          <p:cNvSpPr txBox="1"/>
          <p:nvPr/>
        </p:nvSpPr>
        <p:spPr>
          <a:xfrm>
            <a:off x="6383309" y="589672"/>
            <a:ext cx="228734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spc="300" dirty="0">
                <a:solidFill>
                  <a:srgbClr val="4F81BD"/>
                </a:solidFill>
                <a:latin typeface="黑体" panose="02010609060101010101" charset="-122"/>
                <a:ea typeface="黑体" panose="02010609060101010101" charset="-122"/>
              </a:rPr>
              <a:t>“天行健，君子以自强不息；地势坤，君子以厚德载物”，意谓：天的运动刚强劲健，相应于此，君子处事，应像天一样，自我力求进步，刚毅坚卓，发奋图强，永不停息；大地的气势厚实和顺，君子应增厚美德，容载万物。语出孔子</a:t>
            </a:r>
            <a:r>
              <a:rPr lang="en-US" altLang="zh-CN" b="1" spc="300" dirty="0">
                <a:solidFill>
                  <a:srgbClr val="4F81BD"/>
                </a:solidFill>
                <a:latin typeface="黑体" panose="02010609060101010101" charset="-122"/>
                <a:ea typeface="黑体" panose="02010609060101010101" charset="-122"/>
              </a:rPr>
              <a:t>《</a:t>
            </a:r>
            <a:r>
              <a:rPr lang="zh-CN" altLang="en-US" b="1" spc="300" dirty="0">
                <a:solidFill>
                  <a:srgbClr val="4F81BD"/>
                </a:solidFill>
                <a:latin typeface="黑体" panose="02010609060101010101" charset="-122"/>
                <a:ea typeface="黑体" panose="02010609060101010101" charset="-122"/>
              </a:rPr>
              <a:t>易传</a:t>
            </a:r>
            <a:r>
              <a:rPr lang="en-US" altLang="zh-CN" b="1" spc="300" dirty="0">
                <a:solidFill>
                  <a:srgbClr val="4F81BD"/>
                </a:solidFill>
                <a:latin typeface="黑体" panose="02010609060101010101" charset="-122"/>
                <a:ea typeface="黑体" panose="02010609060101010101" charset="-122"/>
              </a:rPr>
              <a:t>》</a:t>
            </a:r>
            <a:r>
              <a:rPr lang="zh-CN" altLang="en-US" b="1" spc="300" dirty="0">
                <a:solidFill>
                  <a:srgbClr val="4F81BD"/>
                </a:solidFill>
                <a:latin typeface="黑体" panose="02010609060101010101" charset="-122"/>
                <a:ea typeface="黑体" panose="02010609060101010101" charset="-122"/>
              </a:rPr>
              <a:t>中的</a:t>
            </a:r>
            <a:r>
              <a:rPr lang="en-US" altLang="zh-CN" b="1" spc="300" dirty="0">
                <a:solidFill>
                  <a:srgbClr val="4F81BD"/>
                </a:solidFill>
                <a:latin typeface="黑体" panose="02010609060101010101" charset="-122"/>
                <a:ea typeface="黑体" panose="02010609060101010101" charset="-122"/>
              </a:rPr>
              <a:t>《</a:t>
            </a:r>
            <a:r>
              <a:rPr lang="zh-CN" altLang="en-US" b="1" spc="300" dirty="0">
                <a:solidFill>
                  <a:srgbClr val="4F81BD"/>
                </a:solidFill>
                <a:latin typeface="黑体" panose="02010609060101010101" charset="-122"/>
                <a:ea typeface="黑体" panose="02010609060101010101" charset="-122"/>
              </a:rPr>
              <a:t>象传</a:t>
            </a:r>
            <a:r>
              <a:rPr lang="en-US" altLang="zh-CN" b="1" spc="300" dirty="0">
                <a:solidFill>
                  <a:srgbClr val="4F81BD"/>
                </a:solidFill>
                <a:latin typeface="黑体" panose="02010609060101010101" charset="-122"/>
                <a:ea typeface="黑体" panose="02010609060101010101" charset="-122"/>
              </a:rPr>
              <a:t>》</a:t>
            </a:r>
            <a:r>
              <a:rPr lang="zh-CN" altLang="en-US" b="1" spc="300" dirty="0">
                <a:solidFill>
                  <a:srgbClr val="4F81BD"/>
                </a:solidFill>
                <a:latin typeface="黑体" panose="02010609060101010101" charset="-122"/>
                <a:ea typeface="黑体" panose="02010609060101010101" charset="-122"/>
              </a:rPr>
              <a:t>。</a:t>
            </a:r>
            <a:endParaRPr kumimoji="0" lang="en-US" altLang="zh-CN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502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数据采集与预处理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BA6A3A8-8129-F8B2-B885-E5A67E87BF69}"/>
              </a:ext>
            </a:extLst>
          </p:cNvPr>
          <p:cNvSpPr txBox="1">
            <a:spLocks/>
          </p:cNvSpPr>
          <p:nvPr/>
        </p:nvSpPr>
        <p:spPr>
          <a:xfrm>
            <a:off x="0" y="1239580"/>
            <a:ext cx="5841999" cy="177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800" b="1">
                <a:latin typeface="+mj-ea"/>
                <a:cs typeface="Times New Roman"/>
              </a:rPr>
              <a:t>网络爬虫</a:t>
            </a:r>
            <a:r>
              <a:rPr lang="en-US" altLang="zh-CN" sz="1800" b="1">
                <a:latin typeface="+mj-ea"/>
                <a:cs typeface="Times New Roman"/>
              </a:rPr>
              <a:t>:</a:t>
            </a:r>
            <a:r>
              <a:rPr lang="zh-CN" altLang="en-US" sz="1800" b="1">
                <a:latin typeface="+mj-ea"/>
                <a:cs typeface="Times New Roman"/>
              </a:rPr>
              <a:t>一个</a:t>
            </a:r>
            <a:r>
              <a:rPr lang="en-US" altLang="zh-CN" sz="1800" b="1">
                <a:latin typeface="+mj-ea"/>
                <a:cs typeface="Times New Roman"/>
              </a:rPr>
              <a:t>Scrapy</a:t>
            </a:r>
            <a:r>
              <a:rPr lang="zh-CN" altLang="en-US" sz="1800" b="1">
                <a:latin typeface="+mj-ea"/>
                <a:cs typeface="Times New Roman"/>
              </a:rPr>
              <a:t>的例子：抓取某网站的内容</a:t>
            </a:r>
            <a:r>
              <a:rPr lang="en-US" altLang="zh-CN" sz="1800" b="1">
                <a:latin typeface="+mj-ea"/>
                <a:cs typeface="Times New Roman"/>
              </a:rPr>
              <a:t>(2).</a:t>
            </a:r>
            <a:br>
              <a:rPr lang="zh-CN" altLang="en-US" sz="1800" b="1">
                <a:latin typeface="+mj-ea"/>
                <a:cs typeface="Times New Roman"/>
              </a:rPr>
            </a:br>
            <a:br>
              <a:rPr lang="zh-CN" altLang="en-US" sz="1800" b="1">
                <a:latin typeface="+mj-ea"/>
                <a:cs typeface="Times New Roman"/>
              </a:rPr>
            </a:br>
            <a:br>
              <a:rPr lang="zh-CN" altLang="en-US" sz="1800" b="1">
                <a:latin typeface="+mj-ea"/>
                <a:cs typeface="Times New Roman"/>
              </a:rPr>
            </a:br>
            <a:br>
              <a:rPr lang="zh-CN" altLang="en-US" sz="1800" b="1">
                <a:latin typeface="+mj-ea"/>
                <a:cs typeface="Times New Roman"/>
              </a:rPr>
            </a:br>
            <a:br>
              <a:rPr lang="zh-CN" altLang="en-US" sz="1800" b="1">
                <a:latin typeface="+mj-ea"/>
                <a:cs typeface="Times New Roman"/>
              </a:rPr>
            </a:br>
            <a:endParaRPr lang="en-US" altLang="zh-CN" sz="1800" b="1" dirty="0">
              <a:latin typeface="+mj-ea"/>
              <a:cs typeface="Times New Roman"/>
            </a:endParaRPr>
          </a:p>
        </p:txBody>
      </p:sp>
      <p:pic>
        <p:nvPicPr>
          <p:cNvPr id="6" name="图片 5" descr="屏幕快照 2019-03-06 下午2.31.41.png">
            <a:extLst>
              <a:ext uri="{FF2B5EF4-FFF2-40B4-BE49-F238E27FC236}">
                <a16:creationId xmlns:a16="http://schemas.microsoft.com/office/drawing/2014/main" id="{93621C69-A6B0-B301-04DE-661F298A32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63" y="1712101"/>
            <a:ext cx="8808659" cy="279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2658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数据采集与预处理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9E8B6DB-4E53-4C5E-10DD-310BF834BD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32" y="1298267"/>
            <a:ext cx="9010868" cy="4454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970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数据采集与预处理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12AD18-DDB4-0531-FA57-0191AD452DBB}"/>
              </a:ext>
            </a:extLst>
          </p:cNvPr>
          <p:cNvSpPr txBox="1">
            <a:spLocks/>
          </p:cNvSpPr>
          <p:nvPr/>
        </p:nvSpPr>
        <p:spPr>
          <a:xfrm>
            <a:off x="196727" y="1236404"/>
            <a:ext cx="7943235" cy="42499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x-none" sz="1800" b="1">
                <a:latin typeface="+mj-ea"/>
                <a:cs typeface="Times New Roman"/>
              </a:rPr>
              <a:t>网络</a:t>
            </a:r>
            <a:r>
              <a:rPr lang="zh-CN" altLang="en-US" sz="1800" b="1">
                <a:latin typeface="+mj-ea"/>
                <a:cs typeface="Times New Roman"/>
              </a:rPr>
              <a:t>爬虫与反爬虫技术：</a:t>
            </a:r>
            <a:br>
              <a:rPr lang="zh-CN" altLang="en-US" sz="1800" b="1">
                <a:latin typeface="+mj-ea"/>
                <a:cs typeface="Times New Roman"/>
              </a:rPr>
            </a:br>
            <a:br>
              <a:rPr lang="zh-CN" altLang="en-US" sz="1800" b="1">
                <a:latin typeface="+mj-ea"/>
                <a:cs typeface="Times New Roman"/>
              </a:rPr>
            </a:br>
            <a:r>
              <a:rPr lang="zh-CN" altLang="en-US" sz="1800" b="1">
                <a:latin typeface="+mj-ea"/>
                <a:cs typeface="Times New Roman"/>
              </a:rPr>
              <a:t>为什么要反爬虫？</a:t>
            </a:r>
            <a:br>
              <a:rPr lang="zh-CN" altLang="en-US" sz="1800" b="1">
                <a:latin typeface="+mj-ea"/>
                <a:cs typeface="Times New Roman"/>
              </a:rPr>
            </a:br>
            <a:r>
              <a:rPr lang="en-US" altLang="zh-CN" sz="1800" b="1">
                <a:latin typeface="+mj-ea"/>
                <a:cs typeface="Times New Roman"/>
              </a:rPr>
              <a:t>(1)</a:t>
            </a:r>
            <a:r>
              <a:rPr lang="zh-CN" altLang="en-US" sz="1800" b="1">
                <a:latin typeface="+mj-ea"/>
                <a:cs typeface="Times New Roman"/>
              </a:rPr>
              <a:t>爬虫消耗了大量的服务器响应资源，使得正常的响应变慢。</a:t>
            </a:r>
            <a:br>
              <a:rPr lang="zh-CN" altLang="en-US" sz="1800" b="1">
                <a:latin typeface="+mj-ea"/>
                <a:cs typeface="Times New Roman"/>
              </a:rPr>
            </a:br>
            <a:r>
              <a:rPr lang="en-US" altLang="zh-CN" sz="1800" b="1">
                <a:latin typeface="+mj-ea"/>
                <a:cs typeface="Times New Roman"/>
              </a:rPr>
              <a:t>(2)</a:t>
            </a:r>
            <a:r>
              <a:rPr lang="zh-CN" altLang="en-US" sz="1800" b="1">
                <a:latin typeface="+mj-ea"/>
                <a:cs typeface="Times New Roman"/>
              </a:rPr>
              <a:t>爬虫会盗用一部分网站不想公开的数据和信息。</a:t>
            </a:r>
            <a:br>
              <a:rPr lang="zh-CN" altLang="en-US" sz="1800" b="1">
                <a:latin typeface="+mj-ea"/>
                <a:cs typeface="Times New Roman"/>
              </a:rPr>
            </a:br>
            <a:br>
              <a:rPr lang="zh-CN" altLang="en-US" sz="1800" b="1">
                <a:latin typeface="+mj-ea"/>
                <a:cs typeface="Times New Roman"/>
              </a:rPr>
            </a:br>
            <a:r>
              <a:rPr lang="zh-CN" altLang="en-US" sz="1800" b="1">
                <a:latin typeface="+mj-ea"/>
                <a:cs typeface="Times New Roman"/>
              </a:rPr>
              <a:t>反爬虫的主要技术有哪些？</a:t>
            </a:r>
            <a:br>
              <a:rPr lang="zh-CN" altLang="en-US" sz="1800" b="1">
                <a:latin typeface="+mj-ea"/>
                <a:cs typeface="Times New Roman"/>
              </a:rPr>
            </a:br>
            <a:r>
              <a:rPr lang="en-US" altLang="zh-CN" sz="1800" b="1">
                <a:latin typeface="+mj-ea"/>
                <a:cs typeface="Times New Roman"/>
              </a:rPr>
              <a:t>(1)</a:t>
            </a:r>
            <a:r>
              <a:rPr lang="zh-CN" altLang="en-US" sz="1800" b="1">
                <a:latin typeface="+mj-ea"/>
                <a:cs typeface="Times New Roman"/>
              </a:rPr>
              <a:t>基于</a:t>
            </a:r>
            <a:r>
              <a:rPr lang="en-US" altLang="zh-CN" sz="1800" b="1">
                <a:latin typeface="+mj-ea"/>
                <a:cs typeface="Times New Roman"/>
              </a:rPr>
              <a:t>Headers</a:t>
            </a:r>
            <a:r>
              <a:rPr lang="zh-CN" altLang="en-US" sz="1800" b="1">
                <a:latin typeface="+mj-ea"/>
                <a:cs typeface="Times New Roman"/>
              </a:rPr>
              <a:t>反爬虫：浏览器访问服务器，在</a:t>
            </a:r>
            <a:r>
              <a:rPr lang="en-US" altLang="zh-CN" sz="1800" b="1">
                <a:latin typeface="+mj-ea"/>
                <a:cs typeface="Times New Roman"/>
              </a:rPr>
              <a:t>Headers</a:t>
            </a:r>
            <a:r>
              <a:rPr lang="zh-CN" altLang="en-US" sz="1800" b="1">
                <a:latin typeface="+mj-ea"/>
                <a:cs typeface="Times New Roman"/>
              </a:rPr>
              <a:t>中有</a:t>
            </a:r>
            <a:r>
              <a:rPr lang="en-US" altLang="zh-CN" sz="1800" b="1">
                <a:latin typeface="+mj-ea"/>
                <a:cs typeface="Times New Roman"/>
              </a:rPr>
              <a:t>User-Agent-Referer</a:t>
            </a:r>
            <a:r>
              <a:rPr lang="zh-CN" altLang="en-US" sz="1800" b="1">
                <a:latin typeface="+mj-ea"/>
                <a:cs typeface="Times New Roman"/>
              </a:rPr>
              <a:t>字段。爬虫可以模拟浏览器绕过此限制。</a:t>
            </a:r>
            <a:br>
              <a:rPr lang="zh-CN" altLang="en-US" sz="1800" b="1">
                <a:latin typeface="+mj-ea"/>
                <a:cs typeface="Times New Roman"/>
              </a:rPr>
            </a:br>
            <a:r>
              <a:rPr lang="en-US" altLang="zh-CN" sz="1800" b="1">
                <a:latin typeface="+mj-ea"/>
                <a:cs typeface="Times New Roman"/>
              </a:rPr>
              <a:t>(2)</a:t>
            </a:r>
            <a:r>
              <a:rPr lang="zh-CN" altLang="en-US" sz="1800" b="1">
                <a:latin typeface="+mj-ea"/>
                <a:cs typeface="Times New Roman"/>
              </a:rPr>
              <a:t>基于用户行为反爬虫</a:t>
            </a:r>
            <a:r>
              <a:rPr lang="en-US" altLang="zh-CN" sz="1800" b="1">
                <a:latin typeface="+mj-ea"/>
                <a:cs typeface="Times New Roman"/>
              </a:rPr>
              <a:t>:</a:t>
            </a:r>
            <a:r>
              <a:rPr lang="zh-CN" altLang="en-US" sz="1800" b="1">
                <a:latin typeface="+mj-ea"/>
                <a:cs typeface="Times New Roman"/>
              </a:rPr>
              <a:t>同一用户短时间大量访问某网站。</a:t>
            </a:r>
            <a:br>
              <a:rPr lang="zh-CN" altLang="en-US" sz="1800" b="1">
                <a:latin typeface="+mj-ea"/>
                <a:cs typeface="Times New Roman"/>
              </a:rPr>
            </a:br>
            <a:r>
              <a:rPr lang="zh-CN" altLang="en-US" sz="1800" b="1">
                <a:latin typeface="+mj-ea"/>
                <a:cs typeface="Times New Roman"/>
              </a:rPr>
              <a:t>爬虫应对策略</a:t>
            </a:r>
            <a:r>
              <a:rPr lang="en-US" altLang="zh-CN" sz="1800" b="1">
                <a:latin typeface="+mj-ea"/>
                <a:cs typeface="Times New Roman"/>
              </a:rPr>
              <a:t>:</a:t>
            </a:r>
            <a:r>
              <a:rPr lang="zh-CN" altLang="en-US" sz="1800" b="1">
                <a:latin typeface="+mj-ea"/>
                <a:cs typeface="Times New Roman"/>
              </a:rPr>
              <a:t>使用代理</a:t>
            </a:r>
            <a:r>
              <a:rPr lang="en-US" altLang="zh-CN" sz="1800" b="1">
                <a:latin typeface="+mj-ea"/>
                <a:cs typeface="Times New Roman"/>
              </a:rPr>
              <a:t>IP</a:t>
            </a:r>
            <a:r>
              <a:rPr lang="zh-CN" altLang="en-US" sz="1800" b="1">
                <a:latin typeface="+mj-ea"/>
                <a:cs typeface="Times New Roman"/>
              </a:rPr>
              <a:t>或降低访问频率。</a:t>
            </a:r>
            <a:br>
              <a:rPr lang="zh-CN" altLang="en-US" sz="1800" b="1">
                <a:latin typeface="+mj-ea"/>
                <a:cs typeface="Times New Roman"/>
              </a:rPr>
            </a:br>
            <a:r>
              <a:rPr lang="en-US" altLang="zh-CN" sz="1800" b="1">
                <a:latin typeface="+mj-ea"/>
                <a:cs typeface="Times New Roman"/>
              </a:rPr>
              <a:t>(3)</a:t>
            </a:r>
            <a:r>
              <a:rPr lang="zh-CN" altLang="en-US" sz="1800" b="1">
                <a:latin typeface="+mj-ea"/>
                <a:cs typeface="Times New Roman"/>
              </a:rPr>
              <a:t>动态页面反爬虫</a:t>
            </a:r>
            <a:r>
              <a:rPr lang="en-US" altLang="zh-CN" sz="1800" b="1">
                <a:latin typeface="+mj-ea"/>
                <a:cs typeface="Times New Roman"/>
              </a:rPr>
              <a:t>:</a:t>
            </a:r>
            <a:r>
              <a:rPr lang="zh-CN" altLang="en-US" sz="1800" b="1">
                <a:latin typeface="+mj-ea"/>
                <a:cs typeface="Times New Roman"/>
              </a:rPr>
              <a:t>模拟</a:t>
            </a:r>
            <a:r>
              <a:rPr lang="en-US" altLang="zh-CN" sz="1800" b="1">
                <a:latin typeface="+mj-ea"/>
                <a:cs typeface="Times New Roman"/>
              </a:rPr>
              <a:t>AJAX</a:t>
            </a:r>
            <a:r>
              <a:rPr lang="zh-CN" altLang="en-US" sz="1800" b="1">
                <a:latin typeface="+mj-ea"/>
                <a:cs typeface="Times New Roman"/>
              </a:rPr>
              <a:t>请求</a:t>
            </a:r>
            <a:r>
              <a:rPr lang="en-US" altLang="zh-CN" sz="1800" b="1">
                <a:latin typeface="+mj-ea"/>
                <a:cs typeface="Times New Roman"/>
              </a:rPr>
              <a:t>,</a:t>
            </a:r>
            <a:r>
              <a:rPr lang="zh-CN" altLang="en-US" sz="1800" b="1">
                <a:latin typeface="+mj-ea"/>
                <a:cs typeface="Times New Roman"/>
              </a:rPr>
              <a:t>或是模拟浏览器发送动态请求。</a:t>
            </a:r>
            <a:br>
              <a:rPr lang="zh-CN" altLang="en-US" sz="1800" b="1">
                <a:latin typeface="+mj-ea"/>
                <a:cs typeface="Times New Roman"/>
              </a:rPr>
            </a:br>
            <a:r>
              <a:rPr lang="en-US" altLang="zh-CN" sz="1800" b="1">
                <a:latin typeface="+mj-ea"/>
                <a:cs typeface="Times New Roman"/>
              </a:rPr>
              <a:t>(4)Cookie</a:t>
            </a:r>
            <a:r>
              <a:rPr lang="zh-CN" altLang="en-US" sz="1800" b="1">
                <a:latin typeface="+mj-ea"/>
                <a:cs typeface="Times New Roman"/>
              </a:rPr>
              <a:t>限制</a:t>
            </a:r>
            <a:r>
              <a:rPr lang="en-US" altLang="zh-CN" sz="1800" b="1">
                <a:latin typeface="+mj-ea"/>
                <a:cs typeface="Times New Roman"/>
              </a:rPr>
              <a:t>:Cookie</a:t>
            </a:r>
            <a:r>
              <a:rPr lang="zh-CN" altLang="en-US" sz="1800" b="1">
                <a:latin typeface="+mj-ea"/>
                <a:cs typeface="Times New Roman"/>
              </a:rPr>
              <a:t>检验。</a:t>
            </a:r>
            <a:br>
              <a:rPr lang="zh-CN" altLang="en-US" sz="1800" b="1">
                <a:latin typeface="+mj-ea"/>
                <a:cs typeface="Times New Roman"/>
              </a:rPr>
            </a:br>
            <a:r>
              <a:rPr lang="en-US" altLang="zh-CN" sz="1800" b="1">
                <a:latin typeface="+mj-ea"/>
                <a:cs typeface="Times New Roman"/>
              </a:rPr>
              <a:t>(5)</a:t>
            </a:r>
            <a:r>
              <a:rPr lang="zh-CN" altLang="en-US" sz="1800" b="1">
                <a:latin typeface="+mj-ea"/>
                <a:cs typeface="Times New Roman"/>
              </a:rPr>
              <a:t>验证码限制：拖动某个图片，或输入某个字母进行手动验证。</a:t>
            </a:r>
            <a:endParaRPr lang="en-US" altLang="zh-CN" sz="1800" b="1" dirty="0">
              <a:latin typeface="+mj-e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007185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数据采集与预处理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D117BE-A13F-A2BC-2CDA-C2CA143539C8}"/>
              </a:ext>
            </a:extLst>
          </p:cNvPr>
          <p:cNvSpPr txBox="1">
            <a:spLocks/>
          </p:cNvSpPr>
          <p:nvPr/>
        </p:nvSpPr>
        <p:spPr>
          <a:xfrm>
            <a:off x="492661" y="1080287"/>
            <a:ext cx="6354187" cy="21925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x-none" sz="1800" b="1">
                <a:latin typeface="+mj-ea"/>
                <a:cs typeface="Times New Roman"/>
              </a:rPr>
              <a:t>网络</a:t>
            </a:r>
            <a:r>
              <a:rPr lang="zh-CN" altLang="en-US" sz="1800" b="1">
                <a:latin typeface="+mj-ea"/>
                <a:cs typeface="Times New Roman"/>
              </a:rPr>
              <a:t>爬虫的法律与道德约束：</a:t>
            </a:r>
            <a:br>
              <a:rPr lang="en-US" altLang="zh-CN" sz="1800" b="1">
                <a:latin typeface="+mj-ea"/>
                <a:cs typeface="Times New Roman"/>
              </a:rPr>
            </a:br>
            <a:r>
              <a:rPr lang="zh-CN" altLang="en-US" sz="1800" b="1">
                <a:solidFill>
                  <a:srgbClr val="FF0000"/>
                </a:solidFill>
                <a:latin typeface="+mj-ea"/>
                <a:cs typeface="Times New Roman"/>
              </a:rPr>
              <a:t>合理合法</a:t>
            </a:r>
            <a:r>
              <a:rPr lang="zh-CN" altLang="en-US" sz="1800" b="1">
                <a:latin typeface="+mj-ea"/>
                <a:cs typeface="Times New Roman"/>
              </a:rPr>
              <a:t>地获得网上的数据</a:t>
            </a:r>
            <a:br>
              <a:rPr lang="en-US" altLang="zh-CN" sz="1800" b="1">
                <a:latin typeface="+mj-ea"/>
                <a:cs typeface="Times New Roman"/>
              </a:rPr>
            </a:br>
            <a:r>
              <a:rPr lang="en-US" altLang="zh-CN" sz="1800" b="1">
                <a:latin typeface="+mj-ea"/>
                <a:cs typeface="Times New Roman"/>
              </a:rPr>
              <a:t>(1)</a:t>
            </a:r>
            <a:r>
              <a:rPr lang="zh-CN" altLang="en-US" sz="1800" b="1">
                <a:latin typeface="+mj-ea"/>
                <a:cs typeface="Times New Roman"/>
              </a:rPr>
              <a:t>未经授权，不得擅自将有版权的数据公布，供人下载。</a:t>
            </a:r>
            <a:br>
              <a:rPr lang="en-US" altLang="zh-CN" sz="1800" b="1">
                <a:latin typeface="+mj-ea"/>
                <a:cs typeface="Times New Roman"/>
              </a:rPr>
            </a:br>
            <a:r>
              <a:rPr lang="en-US" altLang="zh-CN" sz="1800" b="1">
                <a:latin typeface="+mj-ea"/>
                <a:cs typeface="Times New Roman"/>
              </a:rPr>
              <a:t>(2)</a:t>
            </a:r>
            <a:r>
              <a:rPr lang="zh-CN" altLang="en-US" sz="1800" b="1">
                <a:latin typeface="+mj-ea"/>
                <a:cs typeface="Times New Roman"/>
              </a:rPr>
              <a:t>不得擅自下载，或者</a:t>
            </a:r>
            <a:r>
              <a:rPr lang="zh-CN" altLang="en-US" sz="1800" b="1">
                <a:solidFill>
                  <a:srgbClr val="FF0000"/>
                </a:solidFill>
                <a:latin typeface="+mj-ea"/>
                <a:cs typeface="Times New Roman"/>
              </a:rPr>
              <a:t>暴力破解</a:t>
            </a:r>
            <a:r>
              <a:rPr lang="zh-CN" altLang="en-US" sz="1800" b="1">
                <a:latin typeface="+mj-ea"/>
                <a:cs typeface="Times New Roman"/>
              </a:rPr>
              <a:t>数据。</a:t>
            </a:r>
            <a:br>
              <a:rPr lang="en-US" altLang="zh-CN" sz="1800" b="1">
                <a:latin typeface="+mj-ea"/>
                <a:cs typeface="Times New Roman"/>
              </a:rPr>
            </a:br>
            <a:r>
              <a:rPr lang="en-US" altLang="zh-CN" sz="1800" b="1">
                <a:latin typeface="+mj-ea"/>
                <a:cs typeface="Times New Roman"/>
              </a:rPr>
              <a:t>(3) </a:t>
            </a:r>
            <a:r>
              <a:rPr lang="zh-CN" altLang="en-US" sz="1800" b="1">
                <a:latin typeface="+mj-ea"/>
                <a:cs typeface="Times New Roman"/>
              </a:rPr>
              <a:t>不得违规下载</a:t>
            </a:r>
            <a:r>
              <a:rPr lang="zh-CN" altLang="en-US" sz="1800" b="1">
                <a:solidFill>
                  <a:srgbClr val="FF0000"/>
                </a:solidFill>
                <a:latin typeface="+mj-ea"/>
                <a:cs typeface="Times New Roman"/>
              </a:rPr>
              <a:t>涉密</a:t>
            </a:r>
            <a:r>
              <a:rPr lang="zh-CN" altLang="en-US" sz="1800" b="1">
                <a:latin typeface="+mj-ea"/>
                <a:cs typeface="Times New Roman"/>
              </a:rPr>
              <a:t>数据。</a:t>
            </a:r>
            <a:br>
              <a:rPr lang="zh-CN" altLang="en-US" sz="1800" b="1">
                <a:latin typeface="+mj-ea"/>
                <a:cs typeface="Times New Roman"/>
              </a:rPr>
            </a:br>
            <a:r>
              <a:rPr lang="en-US" altLang="zh-CN" sz="1800" b="1">
                <a:latin typeface="+mj-ea"/>
                <a:cs typeface="Times New Roman"/>
              </a:rPr>
              <a:t>(4) </a:t>
            </a:r>
            <a:r>
              <a:rPr lang="zh-CN" altLang="en-US" sz="1800" b="1">
                <a:latin typeface="+mj-ea"/>
                <a:cs typeface="Times New Roman"/>
              </a:rPr>
              <a:t>遵循</a:t>
            </a:r>
            <a:r>
              <a:rPr lang="en-US" altLang="zh-CN" sz="1800" b="1">
                <a:latin typeface="+mj-ea"/>
                <a:cs typeface="Times New Roman"/>
              </a:rPr>
              <a:t>robots</a:t>
            </a:r>
            <a:r>
              <a:rPr lang="zh-CN" altLang="en-US" sz="1800" b="1">
                <a:latin typeface="+mj-ea"/>
                <a:cs typeface="Times New Roman"/>
              </a:rPr>
              <a:t>协议，那些页面能够被抓取，那些页面不能被抓取。</a:t>
            </a:r>
            <a:endParaRPr lang="en-US" altLang="zh-CN" sz="1800" b="1" dirty="0">
              <a:latin typeface="+mj-e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0266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数据采集与预处理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320E14-F546-2B0A-F95A-3D2CAE235C0B}"/>
              </a:ext>
            </a:extLst>
          </p:cNvPr>
          <p:cNvSpPr txBox="1">
            <a:spLocks/>
          </p:cNvSpPr>
          <p:nvPr/>
        </p:nvSpPr>
        <p:spPr>
          <a:xfrm>
            <a:off x="428465" y="1008494"/>
            <a:ext cx="8715535" cy="48410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x-none" sz="1600" b="1">
                <a:latin typeface="+mj-ea"/>
                <a:cs typeface="Times New Roman"/>
              </a:rPr>
              <a:t>电子</a:t>
            </a:r>
            <a:r>
              <a:rPr lang="zh-CN" altLang="en-US" sz="1600" b="1">
                <a:latin typeface="+mj-ea"/>
                <a:cs typeface="Times New Roman"/>
              </a:rPr>
              <a:t>商务数据的采集：</a:t>
            </a:r>
            <a:br>
              <a:rPr lang="zh-CN" altLang="en-US" sz="1600" b="1">
                <a:latin typeface="+mj-ea"/>
                <a:cs typeface="Times New Roman"/>
              </a:rPr>
            </a:br>
            <a:br>
              <a:rPr lang="zh-CN" altLang="en-US" sz="1600" b="1">
                <a:latin typeface="+mj-ea"/>
                <a:cs typeface="Times New Roman"/>
              </a:rPr>
            </a:br>
            <a:r>
              <a:rPr lang="zh-CN" altLang="en-US" sz="1600" b="1">
                <a:latin typeface="+mj-ea"/>
                <a:cs typeface="Times New Roman"/>
              </a:rPr>
              <a:t>数据的来源及分类</a:t>
            </a:r>
            <a:r>
              <a:rPr lang="en-US" altLang="zh-CN" sz="1600" b="1">
                <a:latin typeface="+mj-ea"/>
                <a:cs typeface="Times New Roman"/>
              </a:rPr>
              <a:t>:</a:t>
            </a:r>
            <a:br>
              <a:rPr lang="en-US" altLang="zh-CN" sz="1600" b="1">
                <a:latin typeface="+mj-ea"/>
                <a:cs typeface="Times New Roman"/>
              </a:rPr>
            </a:br>
            <a:r>
              <a:rPr lang="en-US" altLang="zh-CN" sz="1600" b="1">
                <a:latin typeface="+mj-ea"/>
                <a:cs typeface="Times New Roman"/>
              </a:rPr>
              <a:t>(1)</a:t>
            </a:r>
            <a:r>
              <a:rPr lang="zh-CN" altLang="en-US" sz="1600" b="1">
                <a:latin typeface="+mj-ea"/>
                <a:cs typeface="Times New Roman"/>
              </a:rPr>
              <a:t>电子商务数据平台的基础数据</a:t>
            </a:r>
            <a:br>
              <a:rPr lang="zh-CN" altLang="en-US" sz="1600" b="1">
                <a:latin typeface="+mj-ea"/>
                <a:cs typeface="Times New Roman"/>
              </a:rPr>
            </a:br>
            <a:r>
              <a:rPr lang="en-US" altLang="zh-CN" sz="1600" b="1">
                <a:latin typeface="+mj-ea"/>
                <a:cs typeface="Times New Roman"/>
              </a:rPr>
              <a:t>(2)</a:t>
            </a:r>
            <a:r>
              <a:rPr lang="zh-CN" altLang="en-US" sz="1600" b="1">
                <a:latin typeface="+mj-ea"/>
                <a:cs typeface="Times New Roman"/>
              </a:rPr>
              <a:t>电商专业网站的研究数据</a:t>
            </a:r>
            <a:br>
              <a:rPr lang="zh-CN" altLang="en-US" sz="1600" b="1">
                <a:latin typeface="+mj-ea"/>
                <a:cs typeface="Times New Roman"/>
              </a:rPr>
            </a:br>
            <a:r>
              <a:rPr lang="en-US" altLang="zh-CN" sz="1600" b="1">
                <a:latin typeface="+mj-ea"/>
                <a:cs typeface="Times New Roman"/>
              </a:rPr>
              <a:t>(3)</a:t>
            </a:r>
            <a:r>
              <a:rPr lang="zh-CN" altLang="en-US" sz="1600" b="1">
                <a:latin typeface="+mj-ea"/>
                <a:cs typeface="Times New Roman"/>
              </a:rPr>
              <a:t>基于电商媒体的数据</a:t>
            </a:r>
            <a:br>
              <a:rPr lang="zh-CN" altLang="en-US" sz="1600" b="1">
                <a:latin typeface="+mj-ea"/>
                <a:cs typeface="Times New Roman"/>
              </a:rPr>
            </a:br>
            <a:r>
              <a:rPr lang="en-US" altLang="zh-CN" sz="1600" b="1">
                <a:latin typeface="+mj-ea"/>
                <a:cs typeface="Times New Roman"/>
              </a:rPr>
              <a:t>(4)</a:t>
            </a:r>
            <a:r>
              <a:rPr lang="zh-CN" altLang="en-US" sz="1600" b="1">
                <a:latin typeface="+mj-ea"/>
                <a:cs typeface="Times New Roman"/>
              </a:rPr>
              <a:t>基于电商评论的数据</a:t>
            </a:r>
            <a:br>
              <a:rPr lang="zh-CN" altLang="en-US" sz="1600" b="1">
                <a:latin typeface="+mj-ea"/>
                <a:cs typeface="Times New Roman"/>
              </a:rPr>
            </a:br>
            <a:br>
              <a:rPr lang="zh-CN" altLang="en-US" sz="1600" b="1">
                <a:latin typeface="+mj-ea"/>
                <a:cs typeface="Times New Roman"/>
              </a:rPr>
            </a:br>
            <a:r>
              <a:rPr lang="zh-CN" altLang="en-US" sz="1600" b="1">
                <a:latin typeface="+mj-ea"/>
                <a:cs typeface="Times New Roman"/>
              </a:rPr>
              <a:t>电商平台的数据采集</a:t>
            </a:r>
            <a:r>
              <a:rPr lang="en-US" altLang="zh-CN" sz="1600" b="1">
                <a:latin typeface="+mj-ea"/>
                <a:cs typeface="Times New Roman"/>
              </a:rPr>
              <a:t>:</a:t>
            </a:r>
            <a:br>
              <a:rPr lang="en-US" altLang="zh-CN" sz="1600" b="1">
                <a:latin typeface="+mj-ea"/>
                <a:cs typeface="Times New Roman"/>
              </a:rPr>
            </a:br>
            <a:r>
              <a:rPr lang="en-US" altLang="zh-CN" sz="1600" b="1">
                <a:latin typeface="+mj-ea"/>
                <a:cs typeface="Times New Roman"/>
              </a:rPr>
              <a:t>(1)HTML</a:t>
            </a:r>
            <a:r>
              <a:rPr lang="zh-CN" altLang="en-US" sz="1600" b="1">
                <a:latin typeface="+mj-ea"/>
                <a:cs typeface="Times New Roman"/>
              </a:rPr>
              <a:t>网页文本，图片</a:t>
            </a:r>
            <a:r>
              <a:rPr lang="en-US" altLang="zh-CN" sz="1600" b="1">
                <a:latin typeface="+mj-ea"/>
                <a:cs typeface="Times New Roman"/>
              </a:rPr>
              <a:t>-</a:t>
            </a:r>
            <a:r>
              <a:rPr lang="zh-CN" altLang="en-US" sz="1600" b="1">
                <a:latin typeface="+mj-ea"/>
                <a:cs typeface="Times New Roman"/>
              </a:rPr>
              <a:t>爬虫</a:t>
            </a:r>
            <a:br>
              <a:rPr lang="zh-CN" altLang="en-US" sz="1600" b="1">
                <a:latin typeface="+mj-ea"/>
                <a:cs typeface="Times New Roman"/>
              </a:rPr>
            </a:br>
            <a:r>
              <a:rPr lang="en-US" altLang="zh-CN" sz="1600" b="1">
                <a:latin typeface="+mj-ea"/>
                <a:cs typeface="Times New Roman"/>
              </a:rPr>
              <a:t>(2)JSON</a:t>
            </a:r>
            <a:r>
              <a:rPr lang="zh-CN" altLang="en-US" sz="1600" b="1">
                <a:latin typeface="+mj-ea"/>
                <a:cs typeface="Times New Roman"/>
              </a:rPr>
              <a:t>或</a:t>
            </a:r>
            <a:r>
              <a:rPr lang="en-US" altLang="zh-CN" sz="1600" b="1">
                <a:latin typeface="+mj-ea"/>
                <a:cs typeface="Times New Roman"/>
              </a:rPr>
              <a:t>XML</a:t>
            </a:r>
            <a:r>
              <a:rPr lang="zh-CN" altLang="en-US" sz="1600" b="1">
                <a:latin typeface="+mj-ea"/>
                <a:cs typeface="Times New Roman"/>
              </a:rPr>
              <a:t>文本</a:t>
            </a:r>
            <a:r>
              <a:rPr lang="en-US" altLang="zh-CN" sz="1600" b="1">
                <a:latin typeface="+mj-ea"/>
                <a:cs typeface="Times New Roman"/>
              </a:rPr>
              <a:t>-API</a:t>
            </a:r>
            <a:br>
              <a:rPr lang="en-US" altLang="zh-CN" sz="1600" b="1">
                <a:latin typeface="+mj-ea"/>
                <a:cs typeface="Times New Roman"/>
              </a:rPr>
            </a:br>
            <a:br>
              <a:rPr lang="en-US" altLang="zh-CN" sz="1600" b="1">
                <a:latin typeface="+mj-ea"/>
                <a:cs typeface="Times New Roman"/>
              </a:rPr>
            </a:br>
            <a:r>
              <a:rPr lang="zh-CN" altLang="en-US" sz="1600" b="1">
                <a:latin typeface="+mj-ea"/>
                <a:cs typeface="Times New Roman"/>
              </a:rPr>
              <a:t>电商平台数据采集的困难</a:t>
            </a:r>
            <a:r>
              <a:rPr lang="en-US" altLang="zh-CN" sz="1600" b="1">
                <a:latin typeface="+mj-ea"/>
                <a:cs typeface="Times New Roman"/>
              </a:rPr>
              <a:t>:</a:t>
            </a:r>
            <a:br>
              <a:rPr lang="en-US" altLang="zh-CN" sz="1600" b="1">
                <a:latin typeface="+mj-ea"/>
                <a:cs typeface="Times New Roman"/>
              </a:rPr>
            </a:br>
            <a:r>
              <a:rPr lang="zh-CN" altLang="zh-CN" sz="1600" b="1">
                <a:solidFill>
                  <a:srgbClr val="FF0000"/>
                </a:solidFill>
                <a:latin typeface="+mj-ea"/>
                <a:cs typeface="Times New Roman"/>
              </a:rPr>
              <a:t>V</a:t>
            </a:r>
            <a:r>
              <a:rPr lang="en-US" altLang="zh-CN" sz="1600" b="1">
                <a:latin typeface="+mj-ea"/>
                <a:cs typeface="Times New Roman"/>
              </a:rPr>
              <a:t>olume(</a:t>
            </a:r>
            <a:r>
              <a:rPr lang="zh-CN" altLang="en-US" sz="1600" b="1">
                <a:latin typeface="+mj-ea"/>
                <a:cs typeface="Times New Roman"/>
              </a:rPr>
              <a:t>数据量大）</a:t>
            </a:r>
            <a:br>
              <a:rPr lang="zh-CN" altLang="en-US" sz="1600" b="1">
                <a:latin typeface="+mj-ea"/>
                <a:cs typeface="Times New Roman"/>
              </a:rPr>
            </a:br>
            <a:r>
              <a:rPr lang="en-US" altLang="zh-CN" sz="1600" b="1">
                <a:solidFill>
                  <a:srgbClr val="FF0000"/>
                </a:solidFill>
                <a:latin typeface="+mj-ea"/>
                <a:cs typeface="Times New Roman"/>
              </a:rPr>
              <a:t>V</a:t>
            </a:r>
            <a:r>
              <a:rPr lang="en-US" altLang="zh-CN" sz="1600" b="1">
                <a:latin typeface="+mj-ea"/>
                <a:cs typeface="Times New Roman"/>
              </a:rPr>
              <a:t>ariety(</a:t>
            </a:r>
            <a:r>
              <a:rPr lang="zh-CN" altLang="en-US" sz="1600" b="1">
                <a:latin typeface="+mj-ea"/>
                <a:cs typeface="Times New Roman"/>
              </a:rPr>
              <a:t>种类太多</a:t>
            </a:r>
            <a:r>
              <a:rPr lang="en-US" altLang="zh-CN" sz="1600" b="1">
                <a:latin typeface="+mj-ea"/>
                <a:cs typeface="Times New Roman"/>
              </a:rPr>
              <a:t>)</a:t>
            </a:r>
            <a:r>
              <a:rPr lang="zh-CN" altLang="en-US" sz="1600" b="1">
                <a:latin typeface="+mj-ea"/>
                <a:cs typeface="Times New Roman"/>
              </a:rPr>
              <a:t>：包括平台，研究数据，媒体数据等等。</a:t>
            </a:r>
            <a:br>
              <a:rPr lang="en-US" altLang="zh-CN" sz="1600" b="1">
                <a:latin typeface="+mj-ea"/>
                <a:cs typeface="Times New Roman"/>
              </a:rPr>
            </a:br>
            <a:r>
              <a:rPr lang="en-US" altLang="zh-CN" sz="1600" b="1">
                <a:solidFill>
                  <a:srgbClr val="FF0000"/>
                </a:solidFill>
                <a:latin typeface="+mj-ea"/>
                <a:cs typeface="Times New Roman"/>
              </a:rPr>
              <a:t>V</a:t>
            </a:r>
            <a:r>
              <a:rPr lang="en-US" altLang="zh-CN" sz="1600" b="1">
                <a:latin typeface="+mj-ea"/>
                <a:cs typeface="Times New Roman"/>
              </a:rPr>
              <a:t>elocity(</a:t>
            </a:r>
            <a:r>
              <a:rPr lang="zh-CN" altLang="en-US" sz="1600" b="1">
                <a:latin typeface="+mj-ea"/>
                <a:cs typeface="Times New Roman"/>
              </a:rPr>
              <a:t>流式数据，高速性）</a:t>
            </a:r>
            <a:br>
              <a:rPr lang="zh-CN" altLang="en-US" sz="1600" b="1">
                <a:latin typeface="+mj-ea"/>
                <a:cs typeface="Times New Roman"/>
              </a:rPr>
            </a:br>
            <a:r>
              <a:rPr lang="zh-CN" altLang="en-US" sz="1600" b="1">
                <a:latin typeface="+mj-ea"/>
                <a:cs typeface="Times New Roman"/>
              </a:rPr>
              <a:t>反爬虫技术，数据孤岛等等。</a:t>
            </a:r>
            <a:endParaRPr lang="en-US" altLang="zh-CN" sz="1600" b="1" dirty="0">
              <a:latin typeface="+mj-e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903984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b="1" spc="300" dirty="0">
                <a:solidFill>
                  <a:srgbClr val="4F81BD"/>
                </a:solidFill>
                <a:latin typeface="黑体" panose="02010609060101010101" charset="-122"/>
                <a:ea typeface="黑体" panose="02010609060101010101" charset="-122"/>
              </a:rPr>
              <a:t>作业</a:t>
            </a: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320E14-F546-2B0A-F95A-3D2CAE235C0B}"/>
              </a:ext>
            </a:extLst>
          </p:cNvPr>
          <p:cNvSpPr txBox="1">
            <a:spLocks/>
          </p:cNvSpPr>
          <p:nvPr/>
        </p:nvSpPr>
        <p:spPr>
          <a:xfrm>
            <a:off x="428465" y="1008494"/>
            <a:ext cx="8715535" cy="48410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altLang="zh-CN" sz="1600" b="1" dirty="0">
              <a:latin typeface="+mj-e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79591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数据采集与预处理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7D54A00F-4CC8-1071-6769-1FF642A1581B}"/>
              </a:ext>
            </a:extLst>
          </p:cNvPr>
          <p:cNvSpPr txBox="1">
            <a:spLocks/>
          </p:cNvSpPr>
          <p:nvPr/>
        </p:nvSpPr>
        <p:spPr>
          <a:xfrm>
            <a:off x="370701" y="1418162"/>
            <a:ext cx="8307548" cy="3987077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None/>
            </a:pPr>
            <a:r>
              <a:rPr lang="zh-CN" altLang="en-US" sz="4000" b="1" dirty="0">
                <a:latin typeface="+mj-ea"/>
                <a:cs typeface="Times New Roman"/>
              </a:rPr>
              <a:t>为什么要有数据采集和预处理？</a:t>
            </a:r>
            <a:endParaRPr lang="en-US" altLang="zh-CN" sz="3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zh-C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(1)</a:t>
            </a:r>
            <a:r>
              <a:rPr lang="zh-CN" alt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数据是大数据分析的原材料，但原始数据</a:t>
            </a:r>
            <a:r>
              <a:rPr lang="en-US" altLang="zh-C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(raw data)</a:t>
            </a:r>
            <a:r>
              <a:rPr lang="zh-CN" alt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往往不能直接使用。面临着</a:t>
            </a:r>
            <a:r>
              <a:rPr lang="zh-CN" altLang="en-US" sz="3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不规范</a:t>
            </a:r>
            <a:r>
              <a:rPr lang="zh-CN" alt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zh-CN" altLang="en-US" sz="3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不完整</a:t>
            </a:r>
            <a:r>
              <a:rPr lang="zh-CN" alt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的问题。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zh-C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</a:t>
            </a:r>
            <a:r>
              <a:rPr lang="zh-CN" altLang="en-US" sz="3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数据采集</a:t>
            </a:r>
            <a:r>
              <a:rPr lang="zh-CN" alt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可以解决数据</a:t>
            </a:r>
            <a:r>
              <a:rPr lang="zh-CN" altLang="en-US" sz="3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不完整</a:t>
            </a:r>
            <a:r>
              <a:rPr lang="zh-CN" alt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的问题，而</a:t>
            </a:r>
            <a:r>
              <a:rPr lang="zh-CN" altLang="en-US" sz="3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预处理</a:t>
            </a:r>
            <a:r>
              <a:rPr lang="zh-CN" alt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可以解决</a:t>
            </a:r>
            <a:r>
              <a:rPr lang="zh-CN" altLang="en-US" sz="3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不规范</a:t>
            </a:r>
            <a:r>
              <a:rPr lang="zh-CN" alt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的问题。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zh-C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(3)</a:t>
            </a:r>
            <a:r>
              <a:rPr lang="zh-CN" alt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数据采集，预处理是数据分析的前期工作，并在整个大数据分析中起到非常重要的基础作用。如果数据出错了，后面的分析工作往往受重要影响。</a:t>
            </a:r>
            <a:r>
              <a:rPr lang="zh-CN" altLang="en-US" sz="3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浮沙之上，难建高楼</a:t>
            </a:r>
            <a:r>
              <a:rPr lang="zh-CN" alt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zh-C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(4) </a:t>
            </a:r>
            <a:r>
              <a:rPr lang="zh-CN" altLang="en-US" sz="3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数据采集</a:t>
            </a:r>
            <a:r>
              <a:rPr lang="zh-CN" alt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面临着</a:t>
            </a:r>
            <a:r>
              <a:rPr lang="en-US" altLang="zh-C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6V</a:t>
            </a:r>
            <a:r>
              <a:rPr lang="zh-CN" alt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中的</a:t>
            </a:r>
            <a:r>
              <a:rPr lang="zh-CN" altLang="en-US" sz="3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规模性</a:t>
            </a:r>
            <a:r>
              <a:rPr lang="en-US" altLang="zh-CN" sz="3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(Volume)</a:t>
            </a:r>
            <a:r>
              <a:rPr lang="zh-CN" alt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zh-CN" altLang="en-US" sz="3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多样性</a:t>
            </a:r>
            <a:r>
              <a:rPr lang="en-US" altLang="zh-CN" sz="3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(Variety)</a:t>
            </a:r>
            <a:r>
              <a:rPr lang="zh-CN" alt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zh-CN" altLang="en-US" sz="3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高速性</a:t>
            </a:r>
            <a:r>
              <a:rPr lang="en-US" altLang="zh-CN" sz="3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(Velocity)</a:t>
            </a:r>
            <a:r>
              <a:rPr lang="zh-CN" altLang="en-US" sz="3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zh-CN" alt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zh-CN" altLang="en-US" sz="3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价值高</a:t>
            </a:r>
            <a:r>
              <a:rPr lang="en-US" altLang="zh-CN" sz="3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(Value)</a:t>
            </a:r>
            <a:r>
              <a:rPr lang="zh-CN" alt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等诸多挑战。 </a:t>
            </a:r>
          </a:p>
          <a:p>
            <a:pPr marL="0" indent="0">
              <a:spcBef>
                <a:spcPct val="0"/>
              </a:spcBef>
              <a:buNone/>
            </a:pPr>
            <a:endParaRPr lang="zh-CN" altLang="en-US" sz="3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zh-CN" altLang="en-US" sz="3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预处理</a:t>
            </a:r>
            <a:r>
              <a:rPr lang="zh-CN" alt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面临着大数据</a:t>
            </a:r>
            <a:r>
              <a:rPr lang="en-US" altLang="zh-C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6V</a:t>
            </a:r>
            <a:r>
              <a:rPr lang="zh-CN" alt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中的</a:t>
            </a:r>
            <a:r>
              <a:rPr lang="en-US" altLang="zh-C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Veracity(</a:t>
            </a:r>
            <a:r>
              <a:rPr lang="zh-CN" alt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真实性</a:t>
            </a:r>
            <a:r>
              <a:rPr lang="en-US" altLang="zh-C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CN" alt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的问题。</a:t>
            </a:r>
          </a:p>
          <a:p>
            <a:pPr>
              <a:spcBef>
                <a:spcPct val="0"/>
              </a:spcBef>
            </a:pPr>
            <a:endParaRPr lang="zh-CN" altLang="en-US" sz="2000" b="1" dirty="0">
              <a:latin typeface="+mn-ea"/>
              <a:cs typeface="Times New Roman"/>
            </a:endParaRPr>
          </a:p>
          <a:p>
            <a:pPr>
              <a:spcBef>
                <a:spcPct val="0"/>
              </a:spcBef>
            </a:pPr>
            <a:endParaRPr lang="zh-CN" altLang="en-US" sz="2000" b="1" dirty="0">
              <a:latin typeface="+mn-ea"/>
              <a:cs typeface="Times New Roman"/>
            </a:endParaRPr>
          </a:p>
          <a:p>
            <a:pPr>
              <a:spcBef>
                <a:spcPct val="0"/>
              </a:spcBef>
            </a:pPr>
            <a:endParaRPr lang="en-US" altLang="zh-CN" sz="2000" b="1" dirty="0">
              <a:latin typeface="+mn-e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49457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数据采集与预处理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DD955A-6D14-69B2-354C-FA5883A92103}"/>
              </a:ext>
            </a:extLst>
          </p:cNvPr>
          <p:cNvSpPr txBox="1">
            <a:spLocks/>
          </p:cNvSpPr>
          <p:nvPr/>
        </p:nvSpPr>
        <p:spPr>
          <a:xfrm>
            <a:off x="0" y="983800"/>
            <a:ext cx="3423684" cy="6855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>
                <a:latin typeface="+mj-ea"/>
                <a:cs typeface="Times New Roman"/>
              </a:rPr>
              <a:t>数据从哪里来？</a:t>
            </a:r>
            <a:endParaRPr lang="en-US" altLang="zh-CN" sz="2400" b="1" dirty="0">
              <a:latin typeface="+mj-ea"/>
              <a:cs typeface="Times New Roman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3FAEB5-B3ED-00EB-E892-01AC817D9B8B}"/>
              </a:ext>
            </a:extLst>
          </p:cNvPr>
          <p:cNvSpPr txBox="1">
            <a:spLocks/>
          </p:cNvSpPr>
          <p:nvPr/>
        </p:nvSpPr>
        <p:spPr>
          <a:xfrm>
            <a:off x="190499" y="1842533"/>
            <a:ext cx="8326179" cy="39040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None/>
            </a:pPr>
            <a:r>
              <a:rPr lang="en-US" altLang="zh-CN" sz="2400" b="1" dirty="0">
                <a:latin typeface="+mn-ea"/>
                <a:cs typeface="Times New Roman"/>
              </a:rPr>
              <a:t>(1)</a:t>
            </a:r>
            <a:r>
              <a:rPr lang="zh-CN" altLang="en-US" sz="2400" b="1" dirty="0">
                <a:latin typeface="+mn-ea"/>
                <a:cs typeface="Times New Roman"/>
              </a:rPr>
              <a:t>系统的内部数据</a:t>
            </a:r>
          </a:p>
          <a:p>
            <a:pPr marL="0" indent="0">
              <a:spcBef>
                <a:spcPct val="0"/>
              </a:spcBef>
              <a:buNone/>
            </a:pPr>
            <a:r>
              <a:rPr lang="zh-CN" altLang="en-US" sz="2400" b="1" dirty="0">
                <a:latin typeface="+mn-ea"/>
                <a:cs typeface="Times New Roman"/>
              </a:rPr>
              <a:t>系统内部的数据库，各种文档，图片，音频和视频。</a:t>
            </a:r>
          </a:p>
          <a:p>
            <a:pPr marL="0" indent="0">
              <a:spcBef>
                <a:spcPct val="0"/>
              </a:spcBef>
              <a:buNone/>
            </a:pPr>
            <a:r>
              <a:rPr lang="zh-CN" altLang="en-US" sz="2400" b="1" dirty="0">
                <a:latin typeface="+mn-ea"/>
                <a:cs typeface="Times New Roman"/>
              </a:rPr>
              <a:t>系统内部的业务数据，人员数据，日程事务数据等。</a:t>
            </a:r>
          </a:p>
          <a:p>
            <a:pPr marL="0" indent="0">
              <a:spcBef>
                <a:spcPct val="0"/>
              </a:spcBef>
              <a:buNone/>
            </a:pPr>
            <a:endParaRPr lang="zh-CN" altLang="en-US" sz="24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zh-CN" sz="2400" b="1" dirty="0">
                <a:latin typeface="+mn-ea"/>
                <a:cs typeface="Times New Roman"/>
              </a:rPr>
              <a:t>(2)</a:t>
            </a:r>
            <a:r>
              <a:rPr lang="zh-CN" altLang="en-US" sz="2400" b="1" dirty="0">
                <a:latin typeface="+mn-ea"/>
                <a:cs typeface="Times New Roman"/>
              </a:rPr>
              <a:t>系统的外部数据</a:t>
            </a:r>
          </a:p>
          <a:p>
            <a:pPr marL="0" indent="0">
              <a:spcBef>
                <a:spcPct val="0"/>
              </a:spcBef>
              <a:buNone/>
            </a:pPr>
            <a:r>
              <a:rPr lang="zh-CN" altLang="en-US" sz="2400" b="1" dirty="0">
                <a:latin typeface="+mn-ea"/>
                <a:cs typeface="Times New Roman"/>
              </a:rPr>
              <a:t>政府公开的数据，竞争对手的情报数据，社交网站的舆情数据，与业务相关的外部支撑数据，聘用新员工所需的人力资源数据等。</a:t>
            </a:r>
          </a:p>
          <a:p>
            <a:pPr marL="0" indent="0">
              <a:spcBef>
                <a:spcPct val="0"/>
              </a:spcBef>
              <a:buNone/>
            </a:pPr>
            <a:endParaRPr lang="zh-CN" altLang="en-US" sz="24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zh-CN" sz="2400" b="1" dirty="0">
                <a:latin typeface="+mn-ea"/>
                <a:cs typeface="Times New Roman"/>
              </a:rPr>
              <a:t>(3)</a:t>
            </a:r>
            <a:r>
              <a:rPr lang="zh-CN" altLang="en-US" sz="2400" b="1" dirty="0">
                <a:latin typeface="+mn-ea"/>
                <a:cs typeface="Times New Roman"/>
              </a:rPr>
              <a:t>大数据分析需要解决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  <a:cs typeface="Times New Roman"/>
              </a:rPr>
              <a:t>数据外部性</a:t>
            </a:r>
            <a:r>
              <a:rPr lang="zh-CN" altLang="en-US" sz="2400" b="1" dirty="0">
                <a:latin typeface="+mn-ea"/>
                <a:cs typeface="Times New Roman"/>
              </a:rPr>
              <a:t>的痛点。</a:t>
            </a:r>
          </a:p>
          <a:p>
            <a:pPr marL="0" indent="0">
              <a:spcBef>
                <a:spcPct val="0"/>
              </a:spcBef>
              <a:buNone/>
            </a:pPr>
            <a:r>
              <a:rPr lang="zh-CN" altLang="en-US" sz="2400" b="1" dirty="0">
                <a:latin typeface="+mn-ea"/>
                <a:cs typeface="Times New Roman"/>
              </a:rPr>
              <a:t>只有内外互补，才可能解决问题。</a:t>
            </a:r>
          </a:p>
          <a:p>
            <a:pPr>
              <a:spcBef>
                <a:spcPct val="0"/>
              </a:spcBef>
            </a:pPr>
            <a:endParaRPr lang="zh-CN" altLang="en-US" sz="2400" b="1" dirty="0">
              <a:latin typeface="+mn-ea"/>
              <a:cs typeface="Times New Roman"/>
            </a:endParaRPr>
          </a:p>
          <a:p>
            <a:pPr>
              <a:spcBef>
                <a:spcPct val="0"/>
              </a:spcBef>
            </a:pPr>
            <a:endParaRPr lang="zh-CN" altLang="en-US" sz="2400" b="1" dirty="0">
              <a:latin typeface="+mn-ea"/>
              <a:cs typeface="Times New Roman"/>
            </a:endParaRPr>
          </a:p>
          <a:p>
            <a:pPr>
              <a:spcBef>
                <a:spcPct val="0"/>
              </a:spcBef>
            </a:pPr>
            <a:endParaRPr lang="zh-CN" altLang="en-US" sz="2400" b="1" dirty="0">
              <a:latin typeface="+mn-ea"/>
              <a:cs typeface="Times New Roman"/>
            </a:endParaRPr>
          </a:p>
          <a:p>
            <a:pPr>
              <a:spcBef>
                <a:spcPct val="0"/>
              </a:spcBef>
            </a:pPr>
            <a:endParaRPr lang="en-US" altLang="zh-CN" sz="2400" b="1" dirty="0">
              <a:latin typeface="+mn-e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10128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数据采集与预处理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D17DB2C5-232C-EB70-6EBF-9D54922BC259}"/>
              </a:ext>
            </a:extLst>
          </p:cNvPr>
          <p:cNvSpPr txBox="1">
            <a:spLocks/>
          </p:cNvSpPr>
          <p:nvPr/>
        </p:nvSpPr>
        <p:spPr>
          <a:xfrm>
            <a:off x="190500" y="2451100"/>
            <a:ext cx="7581900" cy="2705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None/>
            </a:pPr>
            <a:r>
              <a:rPr lang="en-US" altLang="zh-CN" sz="2100" b="1" dirty="0">
                <a:latin typeface="+mn-ea"/>
                <a:cs typeface="Times New Roman"/>
              </a:rPr>
              <a:t>(1)</a:t>
            </a:r>
            <a:r>
              <a:rPr lang="zh-CN" altLang="en-US" sz="2100" b="1" dirty="0">
                <a:latin typeface="+mn-ea"/>
                <a:cs typeface="Times New Roman"/>
              </a:rPr>
              <a:t>对于结构化的日常事务数据</a:t>
            </a:r>
            <a:r>
              <a:rPr lang="zh-CN" altLang="zh-CN" sz="2100" b="1" dirty="0">
                <a:latin typeface="+mn-ea"/>
                <a:cs typeface="Times New Roman"/>
              </a:rPr>
              <a:t>，</a:t>
            </a:r>
            <a:r>
              <a:rPr lang="zh-CN" altLang="en-US" sz="2100" b="1" dirty="0">
                <a:latin typeface="+mn-ea"/>
                <a:cs typeface="Times New Roman"/>
              </a:rPr>
              <a:t>在线表单</a:t>
            </a:r>
            <a:r>
              <a:rPr lang="zh-CN" altLang="zh-CN" sz="2100" b="1" dirty="0">
                <a:latin typeface="+mn-ea"/>
                <a:cs typeface="Times New Roman"/>
              </a:rPr>
              <a:t>，</a:t>
            </a:r>
            <a:r>
              <a:rPr lang="zh-CN" altLang="en-US" sz="2100" b="1" dirty="0">
                <a:latin typeface="+mn-ea"/>
                <a:cs typeface="Times New Roman"/>
              </a:rPr>
              <a:t>在线调查，线下问卷调查，存储在数据库。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zh-CN" sz="2100" b="1" dirty="0">
                <a:latin typeface="+mn-ea"/>
                <a:cs typeface="Times New Roman"/>
              </a:rPr>
              <a:t>(2)</a:t>
            </a:r>
            <a:r>
              <a:rPr lang="zh-CN" altLang="en-US" sz="2100" b="1" dirty="0">
                <a:latin typeface="+mn-ea"/>
                <a:cs typeface="Times New Roman"/>
              </a:rPr>
              <a:t>对于用户消费者行为数据，网络日志采集。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zh-CN" sz="2100" b="1" dirty="0">
                <a:latin typeface="+mn-ea"/>
                <a:cs typeface="Times New Roman"/>
              </a:rPr>
              <a:t>(3)</a:t>
            </a:r>
            <a:r>
              <a:rPr lang="zh-CN" altLang="en-US" sz="2100" b="1" dirty="0">
                <a:latin typeface="+mn-ea"/>
                <a:cs typeface="Times New Roman"/>
              </a:rPr>
              <a:t>互联网上面海量的公开数据，网络爬虫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zh-CN" sz="2100" b="1" dirty="0">
                <a:latin typeface="+mn-ea"/>
                <a:cs typeface="Times New Roman"/>
              </a:rPr>
              <a:t>(4)</a:t>
            </a:r>
            <a:r>
              <a:rPr lang="zh-CN" altLang="en-US" sz="2100" b="1" dirty="0">
                <a:latin typeface="+mn-ea"/>
                <a:cs typeface="Times New Roman"/>
              </a:rPr>
              <a:t>物联网上的海量数据。各种设备感知，存储。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zh-CN" sz="2100" b="1" dirty="0">
                <a:latin typeface="+mn-ea"/>
                <a:cs typeface="Times New Roman"/>
              </a:rPr>
              <a:t>(5)</a:t>
            </a:r>
            <a:r>
              <a:rPr lang="zh-CN" altLang="en-US" sz="2100" b="1" dirty="0">
                <a:latin typeface="+mn-ea"/>
                <a:cs typeface="Times New Roman"/>
              </a:rPr>
              <a:t>第三方数据库。</a:t>
            </a:r>
          </a:p>
          <a:p>
            <a:pPr marL="0" indent="0">
              <a:spcBef>
                <a:spcPct val="0"/>
              </a:spcBef>
              <a:buNone/>
            </a:pPr>
            <a:endParaRPr lang="zh-CN" altLang="en-US" sz="20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zh-CN" altLang="en-US" sz="20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en-US" altLang="zh-CN" sz="2000" b="1" dirty="0">
              <a:latin typeface="+mn-ea"/>
              <a:cs typeface="Times New Roman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5D6BA5F-3A83-ED53-B703-AB750DD6BB6E}"/>
              </a:ext>
            </a:extLst>
          </p:cNvPr>
          <p:cNvSpPr txBox="1">
            <a:spLocks/>
          </p:cNvSpPr>
          <p:nvPr/>
        </p:nvSpPr>
        <p:spPr>
          <a:xfrm>
            <a:off x="190500" y="1191006"/>
            <a:ext cx="4755536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>
                <a:latin typeface="+mj-ea"/>
                <a:cs typeface="Times New Roman"/>
              </a:rPr>
              <a:t>怎样采集数据？</a:t>
            </a:r>
            <a:endParaRPr lang="en-US" altLang="zh-CN" sz="2400" b="1" dirty="0">
              <a:latin typeface="+mj-e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68574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数据采集与预处理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FC5833-D1BF-9B61-FD40-CC73A27E8A85}"/>
              </a:ext>
            </a:extLst>
          </p:cNvPr>
          <p:cNvSpPr txBox="1">
            <a:spLocks/>
          </p:cNvSpPr>
          <p:nvPr/>
        </p:nvSpPr>
        <p:spPr>
          <a:xfrm>
            <a:off x="370701" y="942282"/>
            <a:ext cx="4755536" cy="6192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>
                <a:latin typeface="+mj-ea"/>
                <a:cs typeface="Times New Roman"/>
              </a:rPr>
              <a:t>怎样采集数据？</a:t>
            </a:r>
            <a:endParaRPr lang="en-US" altLang="zh-CN" sz="2400" b="1" dirty="0">
              <a:latin typeface="+mj-ea"/>
              <a:cs typeface="Times New Roman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A6774C-99CD-93E5-87FB-A437F2DBA1D2}"/>
              </a:ext>
            </a:extLst>
          </p:cNvPr>
          <p:cNvSpPr txBox="1">
            <a:spLocks/>
          </p:cNvSpPr>
          <p:nvPr/>
        </p:nvSpPr>
        <p:spPr>
          <a:xfrm>
            <a:off x="190500" y="1437411"/>
            <a:ext cx="7581900" cy="479326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None/>
            </a:pPr>
            <a:r>
              <a:rPr lang="en-US" altLang="zh-CN" sz="2100" b="1" dirty="0">
                <a:latin typeface="+mn-ea"/>
                <a:cs typeface="Times New Roman"/>
              </a:rPr>
              <a:t>(1)</a:t>
            </a:r>
            <a:r>
              <a:rPr lang="zh-CN" altLang="en-US" sz="2100" b="1" dirty="0">
                <a:latin typeface="+mn-ea"/>
                <a:cs typeface="Times New Roman"/>
              </a:rPr>
              <a:t>对于结构化的日常事务数据</a:t>
            </a:r>
            <a:r>
              <a:rPr lang="zh-CN" altLang="zh-CN" sz="2100" b="1" dirty="0">
                <a:latin typeface="+mn-ea"/>
                <a:cs typeface="Times New Roman"/>
              </a:rPr>
              <a:t>，</a:t>
            </a:r>
            <a:r>
              <a:rPr lang="zh-CN" altLang="en-US" sz="2100" b="1" dirty="0">
                <a:latin typeface="+mn-ea"/>
                <a:cs typeface="Times New Roman"/>
              </a:rPr>
              <a:t>在线表单</a:t>
            </a:r>
            <a:r>
              <a:rPr lang="zh-CN" altLang="zh-CN" sz="2100" b="1" dirty="0">
                <a:latin typeface="+mn-ea"/>
                <a:cs typeface="Times New Roman"/>
              </a:rPr>
              <a:t>，</a:t>
            </a:r>
            <a:r>
              <a:rPr lang="zh-CN" altLang="en-US" sz="2100" b="1" dirty="0">
                <a:latin typeface="+mn-ea"/>
                <a:cs typeface="Times New Roman"/>
              </a:rPr>
              <a:t>在线调查，线下问卷调查，存储在数据库。一个大学校就业调查的例子</a:t>
            </a:r>
            <a:r>
              <a:rPr lang="en-US" altLang="zh-CN" sz="2100" b="1" dirty="0">
                <a:latin typeface="+mn-ea"/>
                <a:cs typeface="Times New Roman"/>
              </a:rPr>
              <a:t>[1]</a:t>
            </a:r>
            <a:r>
              <a:rPr lang="zh-CN" altLang="en-US" sz="2100" b="1" dirty="0">
                <a:latin typeface="+mn-ea"/>
                <a:cs typeface="Times New Roman"/>
              </a:rPr>
              <a:t>。</a:t>
            </a:r>
            <a:endParaRPr lang="en-US" altLang="zh-CN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en-US" altLang="zh-CN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en-US" altLang="zh-CN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en-US" altLang="zh-CN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en-US" altLang="zh-CN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en-US" altLang="zh-CN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en-US" altLang="zh-CN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en-US" altLang="zh-CN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en-US" altLang="zh-CN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en-US" altLang="zh-CN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en-US" altLang="zh-CN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en-US" altLang="zh-CN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en-US" altLang="zh-CN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en-US" altLang="zh-CN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en-US" altLang="zh-CN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en-US" altLang="zh-CN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zh-CN" sz="2100" b="1" dirty="0">
                <a:latin typeface="+mn-ea"/>
                <a:cs typeface="Times New Roman"/>
                <a:hlinkClick r:id="rId4"/>
              </a:rPr>
              <a:t>https://www.wjx.cn/jq/35173829.aspx</a:t>
            </a:r>
            <a:endParaRPr lang="zh-CN" altLang="en-US" sz="2100" b="1" dirty="0">
              <a:latin typeface="+mn-ea"/>
              <a:cs typeface="Times New Roman"/>
            </a:endParaRPr>
          </a:p>
          <a:p>
            <a:pPr>
              <a:spcBef>
                <a:spcPct val="0"/>
              </a:spcBef>
            </a:pPr>
            <a:endParaRPr lang="zh-CN" altLang="en-US" sz="2100" b="1" dirty="0">
              <a:latin typeface="+mn-ea"/>
              <a:cs typeface="Times New Roman"/>
            </a:endParaRPr>
          </a:p>
          <a:p>
            <a:pPr>
              <a:spcBef>
                <a:spcPct val="0"/>
              </a:spcBef>
            </a:pPr>
            <a:endParaRPr lang="zh-CN" altLang="en-US" sz="2100" b="1" dirty="0">
              <a:latin typeface="+mn-ea"/>
              <a:cs typeface="Times New Roman"/>
            </a:endParaRPr>
          </a:p>
          <a:p>
            <a:pPr>
              <a:spcBef>
                <a:spcPct val="0"/>
              </a:spcBef>
            </a:pPr>
            <a:endParaRPr lang="zh-CN" altLang="en-US" sz="2000" b="1" dirty="0">
              <a:latin typeface="+mn-ea"/>
              <a:cs typeface="Times New Roman"/>
            </a:endParaRPr>
          </a:p>
          <a:p>
            <a:pPr>
              <a:spcBef>
                <a:spcPct val="0"/>
              </a:spcBef>
            </a:pPr>
            <a:endParaRPr lang="zh-CN" altLang="en-US" sz="2000" b="1" dirty="0">
              <a:latin typeface="+mn-ea"/>
              <a:cs typeface="Times New Roman"/>
            </a:endParaRPr>
          </a:p>
          <a:p>
            <a:pPr>
              <a:spcBef>
                <a:spcPct val="0"/>
              </a:spcBef>
            </a:pPr>
            <a:endParaRPr lang="en-US" altLang="zh-CN" sz="2000" b="1" dirty="0">
              <a:latin typeface="+mn-ea"/>
              <a:cs typeface="Times New Roman"/>
            </a:endParaRPr>
          </a:p>
        </p:txBody>
      </p:sp>
      <p:pic>
        <p:nvPicPr>
          <p:cNvPr id="4" name="图片 3" descr="屏幕快照 2019-03-06 上午10.37.04.png">
            <a:extLst>
              <a:ext uri="{FF2B5EF4-FFF2-40B4-BE49-F238E27FC236}">
                <a16:creationId xmlns:a16="http://schemas.microsoft.com/office/drawing/2014/main" id="{2695F572-05BD-8155-1F1F-8CA7D47DF2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531" y="2294817"/>
            <a:ext cx="3886506" cy="3531005"/>
          </a:xfrm>
          <a:prstGeom prst="rect">
            <a:avLst/>
          </a:prstGeom>
        </p:spPr>
      </p:pic>
      <p:pic>
        <p:nvPicPr>
          <p:cNvPr id="5" name="图片 4" descr="屏幕快照 2019-03-06 上午10.37.45.png">
            <a:extLst>
              <a:ext uri="{FF2B5EF4-FFF2-40B4-BE49-F238E27FC236}">
                <a16:creationId xmlns:a16="http://schemas.microsoft.com/office/drawing/2014/main" id="{58E98F68-AA49-32F1-B9C6-F78F51C299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237" y="2408423"/>
            <a:ext cx="3206976" cy="3303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646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数据采集与预处理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A1C9EB4-47E0-7E60-C527-A982F46D349A}"/>
              </a:ext>
            </a:extLst>
          </p:cNvPr>
          <p:cNvSpPr txBox="1"/>
          <p:nvPr/>
        </p:nvSpPr>
        <p:spPr>
          <a:xfrm>
            <a:off x="370701" y="1536887"/>
            <a:ext cx="8402598" cy="4570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zh-CN" sz="2100" b="1" dirty="0">
                <a:solidFill>
                  <a:schemeClr val="tx1"/>
                </a:solidFill>
                <a:latin typeface="+mn-ea"/>
                <a:cs typeface="Times New Roman"/>
              </a:rPr>
              <a:t>(2)</a:t>
            </a:r>
            <a:r>
              <a:rPr lang="zh-CN" altLang="en-US" sz="2100" b="1" dirty="0">
                <a:solidFill>
                  <a:schemeClr val="tx1"/>
                </a:solidFill>
                <a:latin typeface="+mn-ea"/>
                <a:cs typeface="Times New Roman"/>
              </a:rPr>
              <a:t>对于用户消费者行为数据，网络日志采集。</a:t>
            </a:r>
            <a:endParaRPr lang="zh-CN" altLang="en-US" sz="2100" b="1" dirty="0">
              <a:solidFill>
                <a:srgbClr val="FF0000"/>
              </a:solidFill>
              <a:latin typeface="+mn-ea"/>
              <a:cs typeface="Times New Roman"/>
            </a:endParaRPr>
          </a:p>
          <a:p>
            <a:pPr algn="l">
              <a:spcBef>
                <a:spcPct val="0"/>
              </a:spcBef>
            </a:pPr>
            <a:endParaRPr lang="zh-CN" altLang="en-US" sz="2100" b="1" dirty="0">
              <a:solidFill>
                <a:schemeClr val="tx1"/>
              </a:solidFill>
              <a:latin typeface="+mn-ea"/>
              <a:cs typeface="Times New Roman"/>
            </a:endParaRPr>
          </a:p>
          <a:p>
            <a:pPr algn="l">
              <a:spcBef>
                <a:spcPct val="0"/>
              </a:spcBef>
            </a:pPr>
            <a:r>
              <a:rPr lang="en-US" altLang="zh-CN" sz="1900" b="1" dirty="0">
                <a:solidFill>
                  <a:schemeClr val="tx1"/>
                </a:solidFill>
                <a:latin typeface="+mn-ea"/>
                <a:cs typeface="Times New Roman"/>
              </a:rPr>
              <a:t>2.1 </a:t>
            </a:r>
            <a:r>
              <a:rPr lang="zh-CN" altLang="en-US" sz="1900" b="1" dirty="0">
                <a:solidFill>
                  <a:schemeClr val="tx1"/>
                </a:solidFill>
                <a:latin typeface="+mn-ea"/>
                <a:cs typeface="Times New Roman"/>
              </a:rPr>
              <a:t>浏览器数据采集</a:t>
            </a:r>
            <a:r>
              <a:rPr lang="en-US" altLang="zh-CN" sz="1900" b="1" dirty="0">
                <a:solidFill>
                  <a:schemeClr val="tx1"/>
                </a:solidFill>
                <a:latin typeface="+mn-ea"/>
                <a:cs typeface="Times New Roman"/>
              </a:rPr>
              <a:t>(BS</a:t>
            </a:r>
            <a:r>
              <a:rPr lang="zh-CN" altLang="en-US" sz="1900" b="1" dirty="0">
                <a:solidFill>
                  <a:schemeClr val="tx1"/>
                </a:solidFill>
                <a:latin typeface="+mn-ea"/>
                <a:cs typeface="Times New Roman"/>
              </a:rPr>
              <a:t>模式</a:t>
            </a:r>
            <a:r>
              <a:rPr lang="en-US" altLang="zh-CN" sz="1900" b="1" dirty="0">
                <a:solidFill>
                  <a:schemeClr val="tx1"/>
                </a:solidFill>
                <a:latin typeface="+mn-ea"/>
                <a:cs typeface="Times New Roman"/>
              </a:rPr>
              <a:t>(Brower Server))</a:t>
            </a:r>
          </a:p>
          <a:p>
            <a:pPr algn="l">
              <a:spcBef>
                <a:spcPct val="0"/>
              </a:spcBef>
            </a:pPr>
            <a:endParaRPr lang="en-US" altLang="zh-CN" sz="1600" b="1" dirty="0">
              <a:solidFill>
                <a:schemeClr val="tx1"/>
              </a:solidFill>
              <a:latin typeface="+mn-ea"/>
              <a:cs typeface="Times New Roman"/>
            </a:endParaRPr>
          </a:p>
          <a:p>
            <a:pPr algn="l">
              <a:spcBef>
                <a:spcPct val="0"/>
              </a:spcBef>
            </a:pPr>
            <a:endParaRPr lang="zh-CN" altLang="en-US" sz="1600" b="1" dirty="0">
              <a:solidFill>
                <a:schemeClr val="tx1"/>
              </a:solidFill>
              <a:latin typeface="+mn-ea"/>
              <a:cs typeface="Times New Roman"/>
            </a:endParaRPr>
          </a:p>
          <a:p>
            <a:pPr algn="l">
              <a:spcBef>
                <a:spcPct val="0"/>
              </a:spcBef>
            </a:pPr>
            <a:r>
              <a:rPr lang="zh-CN" altLang="en-US" sz="1800" b="1" dirty="0">
                <a:solidFill>
                  <a:schemeClr val="tx1"/>
                </a:solidFill>
                <a:latin typeface="+mn-ea"/>
                <a:cs typeface="Times New Roman"/>
              </a:rPr>
              <a:t>通过</a:t>
            </a:r>
            <a:r>
              <a:rPr lang="en-US" altLang="zh-CN" sz="1800" b="1" dirty="0">
                <a:solidFill>
                  <a:schemeClr val="tx1"/>
                </a:solidFill>
                <a:latin typeface="+mn-ea"/>
                <a:cs typeface="Times New Roman"/>
              </a:rPr>
              <a:t>html5,javascript</a:t>
            </a:r>
            <a:r>
              <a:rPr lang="zh-CN" altLang="en-US" sz="1800" b="1" dirty="0">
                <a:solidFill>
                  <a:schemeClr val="tx1"/>
                </a:solidFill>
                <a:latin typeface="+mn-ea"/>
                <a:cs typeface="Times New Roman"/>
              </a:rPr>
              <a:t>用于收集用户通过上网泄漏的各种信息，包括地理位置，</a:t>
            </a:r>
            <a:r>
              <a:rPr lang="en-US" altLang="zh-CN" sz="1800" b="1" dirty="0">
                <a:solidFill>
                  <a:schemeClr val="tx1"/>
                </a:solidFill>
                <a:latin typeface="+mn-ea"/>
                <a:cs typeface="Times New Roman"/>
              </a:rPr>
              <a:t>IP</a:t>
            </a:r>
            <a:r>
              <a:rPr lang="zh-CN" altLang="en-US" sz="1800" b="1" dirty="0">
                <a:solidFill>
                  <a:schemeClr val="tx1"/>
                </a:solidFill>
                <a:latin typeface="+mn-ea"/>
                <a:cs typeface="Times New Roman"/>
              </a:rPr>
              <a:t>地址，照片，语音，浏览器版本等信息。结合大数据，可实现广告定向投放，用户追踪，用户行为分析，用户群体调研等一系列更人性化的服务</a:t>
            </a:r>
            <a:r>
              <a:rPr lang="zh-CN" altLang="zh-CN" sz="1800" b="1" dirty="0">
                <a:solidFill>
                  <a:schemeClr val="tx1"/>
                </a:solidFill>
                <a:latin typeface="+mn-ea"/>
                <a:cs typeface="Times New Roman"/>
              </a:rPr>
              <a:t>。</a:t>
            </a:r>
            <a:endParaRPr lang="zh-CN" altLang="en-US" sz="1800" b="1" dirty="0">
              <a:solidFill>
                <a:schemeClr val="tx1"/>
              </a:solidFill>
              <a:latin typeface="+mn-ea"/>
              <a:cs typeface="Times New Roman"/>
            </a:endParaRPr>
          </a:p>
          <a:p>
            <a:pPr algn="l">
              <a:spcBef>
                <a:spcPct val="0"/>
              </a:spcBef>
            </a:pPr>
            <a:endParaRPr lang="zh-CN" altLang="en-US" sz="1900" b="1" dirty="0">
              <a:solidFill>
                <a:schemeClr val="tx1"/>
              </a:solidFill>
              <a:latin typeface="+mn-ea"/>
              <a:cs typeface="Times New Roman"/>
            </a:endParaRPr>
          </a:p>
          <a:p>
            <a:pPr algn="l">
              <a:spcBef>
                <a:spcPct val="0"/>
              </a:spcBef>
            </a:pPr>
            <a:r>
              <a:rPr lang="en-US" altLang="zh-CN" sz="1900" b="1" dirty="0">
                <a:solidFill>
                  <a:schemeClr val="tx1"/>
                </a:solidFill>
                <a:latin typeface="+mn-ea"/>
                <a:cs typeface="Times New Roman"/>
              </a:rPr>
              <a:t>2.2 </a:t>
            </a:r>
            <a:r>
              <a:rPr lang="zh-CN" altLang="en-US" sz="1900" b="1" dirty="0">
                <a:solidFill>
                  <a:schemeClr val="tx1"/>
                </a:solidFill>
                <a:latin typeface="+mn-ea"/>
                <a:cs typeface="Times New Roman"/>
              </a:rPr>
              <a:t>户端数据采集</a:t>
            </a:r>
            <a:r>
              <a:rPr lang="en-US" altLang="zh-CN" sz="1900" b="1" dirty="0">
                <a:solidFill>
                  <a:schemeClr val="tx1"/>
                </a:solidFill>
                <a:latin typeface="+mn-ea"/>
                <a:cs typeface="Times New Roman"/>
              </a:rPr>
              <a:t>(CS</a:t>
            </a:r>
            <a:r>
              <a:rPr lang="zh-CN" altLang="en-US" sz="1900" b="1" dirty="0">
                <a:solidFill>
                  <a:schemeClr val="tx1"/>
                </a:solidFill>
                <a:latin typeface="+mn-ea"/>
                <a:cs typeface="Times New Roman"/>
              </a:rPr>
              <a:t>模式</a:t>
            </a:r>
            <a:r>
              <a:rPr lang="en-US" altLang="zh-CN" sz="1900" b="1" dirty="0">
                <a:solidFill>
                  <a:schemeClr val="tx1"/>
                </a:solidFill>
                <a:latin typeface="+mn-ea"/>
                <a:cs typeface="Times New Roman"/>
              </a:rPr>
              <a:t>(</a:t>
            </a:r>
            <a:r>
              <a:rPr lang="zh-CN" altLang="zh-CN" sz="1900" b="1" dirty="0">
                <a:solidFill>
                  <a:schemeClr val="tx1"/>
                </a:solidFill>
                <a:latin typeface="+mn-ea"/>
                <a:cs typeface="Times New Roman"/>
              </a:rPr>
              <a:t>C</a:t>
            </a:r>
            <a:r>
              <a:rPr lang="en-US" altLang="zh-CN" sz="1900" b="1" dirty="0" err="1">
                <a:solidFill>
                  <a:schemeClr val="tx1"/>
                </a:solidFill>
                <a:latin typeface="+mn-ea"/>
                <a:cs typeface="Times New Roman"/>
              </a:rPr>
              <a:t>lient</a:t>
            </a:r>
            <a:r>
              <a:rPr lang="en-US" altLang="zh-CN" sz="1900" b="1" dirty="0">
                <a:solidFill>
                  <a:schemeClr val="tx1"/>
                </a:solidFill>
                <a:latin typeface="+mn-ea"/>
                <a:cs typeface="Times New Roman"/>
              </a:rPr>
              <a:t> Server)) </a:t>
            </a:r>
          </a:p>
          <a:p>
            <a:pPr algn="l">
              <a:spcBef>
                <a:spcPct val="0"/>
              </a:spcBef>
            </a:pPr>
            <a:endParaRPr lang="en-US" altLang="zh-CN" sz="1600" b="1" dirty="0">
              <a:solidFill>
                <a:schemeClr val="tx1"/>
              </a:solidFill>
              <a:latin typeface="+mn-ea"/>
              <a:cs typeface="Times New Roman"/>
            </a:endParaRPr>
          </a:p>
          <a:p>
            <a:pPr algn="l">
              <a:spcBef>
                <a:spcPct val="0"/>
              </a:spcBef>
            </a:pPr>
            <a:r>
              <a:rPr lang="en-US" altLang="zh-CN" sz="1800" b="1" dirty="0">
                <a:solidFill>
                  <a:schemeClr val="tx1"/>
                </a:solidFill>
                <a:latin typeface="+mn-ea"/>
                <a:cs typeface="Times New Roman"/>
              </a:rPr>
              <a:t>Client/Server</a:t>
            </a:r>
            <a:r>
              <a:rPr lang="zh-CN" altLang="en-US" sz="1800" b="1" dirty="0">
                <a:solidFill>
                  <a:schemeClr val="tx1"/>
                </a:solidFill>
                <a:latin typeface="+mn-ea"/>
                <a:cs typeface="Times New Roman"/>
              </a:rPr>
              <a:t>结构</a:t>
            </a:r>
            <a:r>
              <a:rPr lang="en-US" altLang="zh-CN" sz="1800" b="1" dirty="0">
                <a:solidFill>
                  <a:schemeClr val="tx1"/>
                </a:solidFill>
                <a:latin typeface="+mn-ea"/>
                <a:cs typeface="Times New Roman"/>
              </a:rPr>
              <a:t>(C/S</a:t>
            </a:r>
            <a:r>
              <a:rPr lang="zh-CN" altLang="en-US" sz="1800" b="1" dirty="0">
                <a:solidFill>
                  <a:schemeClr val="tx1"/>
                </a:solidFill>
                <a:latin typeface="+mn-ea"/>
                <a:cs typeface="Times New Roman"/>
              </a:rPr>
              <a:t>结构</a:t>
            </a:r>
            <a:r>
              <a:rPr lang="en-US" altLang="zh-CN" sz="1800" b="1" dirty="0">
                <a:solidFill>
                  <a:schemeClr val="tx1"/>
                </a:solidFill>
                <a:latin typeface="+mn-ea"/>
                <a:cs typeface="Times New Roman"/>
              </a:rPr>
              <a:t>)</a:t>
            </a:r>
            <a:r>
              <a:rPr lang="zh-CN" altLang="en-US" sz="1800" b="1" dirty="0">
                <a:solidFill>
                  <a:schemeClr val="tx1"/>
                </a:solidFill>
                <a:latin typeface="+mn-ea"/>
                <a:cs typeface="Times New Roman"/>
              </a:rPr>
              <a:t>是大家熟知的客户机和服务器结构。它是软件系统体系结构，通过它可以充分利用两端硬件环境的优势，将任务合理分配到</a:t>
            </a:r>
            <a:r>
              <a:rPr lang="en-US" altLang="zh-CN" sz="1800" b="1" dirty="0">
                <a:solidFill>
                  <a:schemeClr val="tx1"/>
                </a:solidFill>
                <a:latin typeface="+mn-ea"/>
                <a:cs typeface="Times New Roman"/>
              </a:rPr>
              <a:t>Client</a:t>
            </a:r>
            <a:r>
              <a:rPr lang="zh-CN" altLang="en-US" sz="1800" b="1" dirty="0">
                <a:solidFill>
                  <a:schemeClr val="tx1"/>
                </a:solidFill>
                <a:latin typeface="+mn-ea"/>
                <a:cs typeface="Times New Roman"/>
              </a:rPr>
              <a:t>端和</a:t>
            </a:r>
            <a:r>
              <a:rPr lang="en-US" altLang="zh-CN" sz="1800" b="1" dirty="0">
                <a:solidFill>
                  <a:schemeClr val="tx1"/>
                </a:solidFill>
                <a:latin typeface="+mn-ea"/>
                <a:cs typeface="Times New Roman"/>
              </a:rPr>
              <a:t>Server</a:t>
            </a:r>
            <a:r>
              <a:rPr lang="zh-CN" altLang="en-US" sz="1800" b="1" dirty="0">
                <a:solidFill>
                  <a:schemeClr val="tx1"/>
                </a:solidFill>
                <a:latin typeface="+mn-ea"/>
                <a:cs typeface="Times New Roman"/>
              </a:rPr>
              <a:t>端来实现，降低了系统的通讯开销。</a:t>
            </a:r>
          </a:p>
          <a:p>
            <a:pPr algn="l">
              <a:spcBef>
                <a:spcPct val="0"/>
              </a:spcBef>
            </a:pPr>
            <a:r>
              <a:rPr lang="zh-CN" altLang="en-US" sz="1800" b="1" dirty="0">
                <a:solidFill>
                  <a:schemeClr val="tx1"/>
                </a:solidFill>
                <a:latin typeface="+mn-ea"/>
                <a:cs typeface="Times New Roman"/>
              </a:rPr>
              <a:t>目前大多数应用软件系统都是</a:t>
            </a:r>
            <a:r>
              <a:rPr lang="en-US" altLang="zh-CN" sz="1800" b="1" dirty="0">
                <a:solidFill>
                  <a:schemeClr val="tx1"/>
                </a:solidFill>
                <a:latin typeface="+mn-ea"/>
                <a:cs typeface="Times New Roman"/>
              </a:rPr>
              <a:t>Client/Server</a:t>
            </a:r>
            <a:r>
              <a:rPr lang="zh-CN" altLang="en-US" sz="1800" b="1" dirty="0">
                <a:solidFill>
                  <a:schemeClr val="tx1"/>
                </a:solidFill>
                <a:latin typeface="+mn-ea"/>
                <a:cs typeface="Times New Roman"/>
              </a:rPr>
              <a:t>形式的两层结构，由于现在的软件应用系统正在向分布式的</a:t>
            </a:r>
            <a:r>
              <a:rPr lang="en-US" altLang="zh-CN" sz="1800" b="1" dirty="0">
                <a:solidFill>
                  <a:schemeClr val="tx1"/>
                </a:solidFill>
                <a:latin typeface="+mn-ea"/>
                <a:cs typeface="Times New Roman"/>
              </a:rPr>
              <a:t>Web</a:t>
            </a:r>
            <a:r>
              <a:rPr lang="zh-CN" altLang="en-US" sz="1800" b="1" dirty="0">
                <a:solidFill>
                  <a:schemeClr val="tx1"/>
                </a:solidFill>
                <a:latin typeface="+mn-ea"/>
                <a:cs typeface="Times New Roman"/>
              </a:rPr>
              <a:t>应用发展，</a:t>
            </a:r>
            <a:r>
              <a:rPr lang="en-US" altLang="zh-CN" sz="1800" b="1" dirty="0">
                <a:solidFill>
                  <a:schemeClr val="tx1"/>
                </a:solidFill>
                <a:latin typeface="+mn-ea"/>
                <a:cs typeface="Times New Roman"/>
              </a:rPr>
              <a:t>Web</a:t>
            </a:r>
            <a:r>
              <a:rPr lang="zh-CN" altLang="en-US" sz="1800" b="1" dirty="0">
                <a:solidFill>
                  <a:schemeClr val="tx1"/>
                </a:solidFill>
                <a:latin typeface="+mn-ea"/>
                <a:cs typeface="Times New Roman"/>
              </a:rPr>
              <a:t>和</a:t>
            </a:r>
            <a:r>
              <a:rPr lang="en-US" altLang="zh-CN" sz="1800" b="1" dirty="0">
                <a:solidFill>
                  <a:schemeClr val="tx1"/>
                </a:solidFill>
                <a:latin typeface="+mn-ea"/>
                <a:cs typeface="Times New Roman"/>
              </a:rPr>
              <a:t>Client/Server</a:t>
            </a:r>
            <a:endParaRPr lang="zh-CN" altLang="en-US" sz="1800" b="1" dirty="0">
              <a:solidFill>
                <a:schemeClr val="tx1"/>
              </a:solidFill>
              <a:latin typeface="+mn-ea"/>
              <a:cs typeface="Times New Roman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9FAD267-0E53-9A75-FBE2-C64E7C31FC8D}"/>
              </a:ext>
            </a:extLst>
          </p:cNvPr>
          <p:cNvSpPr txBox="1">
            <a:spLocks/>
          </p:cNvSpPr>
          <p:nvPr/>
        </p:nvSpPr>
        <p:spPr>
          <a:xfrm>
            <a:off x="370701" y="898802"/>
            <a:ext cx="2759478" cy="7668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>
                <a:latin typeface="+mj-ea"/>
                <a:cs typeface="Times New Roman"/>
              </a:rPr>
              <a:t>怎样采集数据？</a:t>
            </a:r>
            <a:endParaRPr lang="en-US" altLang="zh-CN" sz="2400" b="1" dirty="0">
              <a:latin typeface="+mj-e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55464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数据采集与预处理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303E35-7AAF-0046-CAED-B6DB7AF7C956}"/>
              </a:ext>
            </a:extLst>
          </p:cNvPr>
          <p:cNvSpPr txBox="1">
            <a:spLocks/>
          </p:cNvSpPr>
          <p:nvPr/>
        </p:nvSpPr>
        <p:spPr>
          <a:xfrm>
            <a:off x="190500" y="541653"/>
            <a:ext cx="4755536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>
                <a:latin typeface="+mj-ea"/>
                <a:cs typeface="Times New Roman"/>
              </a:rPr>
              <a:t>怎样采集数据？</a:t>
            </a:r>
            <a:endParaRPr lang="en-US" altLang="zh-CN" sz="2400" b="1" dirty="0">
              <a:latin typeface="+mj-ea"/>
              <a:cs typeface="Times New Roman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2ABC56-CCA6-A71C-9682-D1301886B64F}"/>
              </a:ext>
            </a:extLst>
          </p:cNvPr>
          <p:cNvSpPr txBox="1">
            <a:spLocks/>
          </p:cNvSpPr>
          <p:nvPr/>
        </p:nvSpPr>
        <p:spPr>
          <a:xfrm>
            <a:off x="190500" y="1579231"/>
            <a:ext cx="7581900" cy="2705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None/>
            </a:pPr>
            <a:r>
              <a:rPr lang="en-US" altLang="zh-CN" sz="2100" b="1" dirty="0">
                <a:latin typeface="+mn-ea"/>
                <a:cs typeface="Times New Roman"/>
              </a:rPr>
              <a:t>(3)</a:t>
            </a:r>
            <a:r>
              <a:rPr lang="zh-CN" altLang="en-US" sz="2100" b="1" dirty="0">
                <a:latin typeface="+mn-ea"/>
                <a:cs typeface="Times New Roman"/>
              </a:rPr>
              <a:t>互联网上面海量的公开数据，网络爬虫 （八爪鱼</a:t>
            </a:r>
            <a:r>
              <a:rPr lang="en-US" altLang="zh-CN" sz="2100" b="1" dirty="0">
                <a:latin typeface="+mn-ea"/>
                <a:cs typeface="Times New Roman"/>
              </a:rPr>
              <a:t>[1]</a:t>
            </a:r>
            <a:r>
              <a:rPr lang="zh-CN" altLang="en-US" sz="2100" b="1" dirty="0">
                <a:latin typeface="+mn-ea"/>
                <a:cs typeface="Times New Roman"/>
              </a:rPr>
              <a:t>）</a:t>
            </a:r>
          </a:p>
          <a:p>
            <a:pPr>
              <a:spcBef>
                <a:spcPct val="0"/>
              </a:spcBef>
            </a:pPr>
            <a:endParaRPr lang="zh-CN" altLang="en-US" sz="2100" b="1" dirty="0">
              <a:latin typeface="+mn-ea"/>
              <a:cs typeface="Times New Roman"/>
            </a:endParaRPr>
          </a:p>
          <a:p>
            <a:pPr>
              <a:spcBef>
                <a:spcPct val="0"/>
              </a:spcBef>
            </a:pPr>
            <a:endParaRPr lang="zh-CN" altLang="en-US" sz="2000" b="1" dirty="0">
              <a:latin typeface="+mn-ea"/>
              <a:cs typeface="Times New Roman"/>
            </a:endParaRPr>
          </a:p>
          <a:p>
            <a:pPr>
              <a:spcBef>
                <a:spcPct val="0"/>
              </a:spcBef>
            </a:pPr>
            <a:endParaRPr lang="zh-CN" altLang="en-US" sz="2000" b="1" dirty="0">
              <a:latin typeface="+mn-ea"/>
              <a:cs typeface="Times New Roman"/>
            </a:endParaRPr>
          </a:p>
          <a:p>
            <a:pPr>
              <a:spcBef>
                <a:spcPct val="0"/>
              </a:spcBef>
            </a:pPr>
            <a:endParaRPr lang="en-US" altLang="zh-CN" sz="2000" b="1" dirty="0">
              <a:latin typeface="+mn-ea"/>
              <a:cs typeface="Times New Roman"/>
            </a:endParaRPr>
          </a:p>
        </p:txBody>
      </p:sp>
      <p:pic>
        <p:nvPicPr>
          <p:cNvPr id="4" name="图片 3" descr="屏幕快照 2019-03-06 上午10.57.32.png">
            <a:extLst>
              <a:ext uri="{FF2B5EF4-FFF2-40B4-BE49-F238E27FC236}">
                <a16:creationId xmlns:a16="http://schemas.microsoft.com/office/drawing/2014/main" id="{A41FC28E-47AF-7216-BA3A-6624300F0F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" y="2138031"/>
            <a:ext cx="2789056" cy="2527300"/>
          </a:xfrm>
          <a:prstGeom prst="rect">
            <a:avLst/>
          </a:prstGeom>
        </p:spPr>
      </p:pic>
      <p:pic>
        <p:nvPicPr>
          <p:cNvPr id="5" name="图片 4" descr="屏幕快照 2019-03-06 上午10.57.38.png">
            <a:extLst>
              <a:ext uri="{FF2B5EF4-FFF2-40B4-BE49-F238E27FC236}">
                <a16:creationId xmlns:a16="http://schemas.microsoft.com/office/drawing/2014/main" id="{7245E44F-4352-EF84-64C6-CB32F515F1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4656" y="2138030"/>
            <a:ext cx="2811644" cy="2578119"/>
          </a:xfrm>
          <a:prstGeom prst="rect">
            <a:avLst/>
          </a:prstGeom>
        </p:spPr>
      </p:pic>
      <p:pic>
        <p:nvPicPr>
          <p:cNvPr id="6" name="图片 5" descr="屏幕快照 2019-03-06 上午10.57.59.png">
            <a:extLst>
              <a:ext uri="{FF2B5EF4-FFF2-40B4-BE49-F238E27FC236}">
                <a16:creationId xmlns:a16="http://schemas.microsoft.com/office/drawing/2014/main" id="{9F6B13A6-B881-643D-B295-EBC4F2785A4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281" y="2138030"/>
            <a:ext cx="2654018" cy="242703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DC46D28-55BF-ABC3-53F0-C44EB1299586}"/>
              </a:ext>
            </a:extLst>
          </p:cNvPr>
          <p:cNvSpPr txBox="1"/>
          <p:nvPr/>
        </p:nvSpPr>
        <p:spPr>
          <a:xfrm>
            <a:off x="694941" y="5416768"/>
            <a:ext cx="5401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hlinkClick r:id="rId7"/>
              </a:rPr>
              <a:t>http://www.bazhuayu.com/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65707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EC95A522-F488-44CB-8089-9909D18293E0}"/>
              </a:ext>
            </a:extLst>
          </p:cNvPr>
          <p:cNvSpPr txBox="1"/>
          <p:nvPr/>
        </p:nvSpPr>
        <p:spPr>
          <a:xfrm>
            <a:off x="370701" y="360193"/>
            <a:ext cx="75952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数据采集与预处理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1200" cap="none" spc="30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7BEDD3-78C0-295F-19CF-CD522DE912D8}"/>
              </a:ext>
            </a:extLst>
          </p:cNvPr>
          <p:cNvSpPr txBox="1">
            <a:spLocks/>
          </p:cNvSpPr>
          <p:nvPr/>
        </p:nvSpPr>
        <p:spPr>
          <a:xfrm>
            <a:off x="97144" y="1262063"/>
            <a:ext cx="4755536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>
                <a:latin typeface="+mj-ea"/>
                <a:cs typeface="Times New Roman"/>
              </a:rPr>
              <a:t>怎样采集数据？</a:t>
            </a:r>
            <a:endParaRPr lang="en-US" altLang="zh-CN" sz="2400" b="1" dirty="0">
              <a:latin typeface="+mj-ea"/>
              <a:cs typeface="Times New Roman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1378EF-53E2-787D-F36C-277CA891F2B5}"/>
              </a:ext>
            </a:extLst>
          </p:cNvPr>
          <p:cNvSpPr txBox="1">
            <a:spLocks/>
          </p:cNvSpPr>
          <p:nvPr/>
        </p:nvSpPr>
        <p:spPr>
          <a:xfrm>
            <a:off x="190500" y="2451100"/>
            <a:ext cx="4368800" cy="27051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None/>
            </a:pPr>
            <a:r>
              <a:rPr lang="en-US" altLang="zh-CN" sz="2100" b="1" dirty="0">
                <a:latin typeface="+mn-ea"/>
                <a:cs typeface="Times New Roman"/>
              </a:rPr>
              <a:t>(4)</a:t>
            </a:r>
            <a:r>
              <a:rPr lang="zh-CN" altLang="en-US" sz="2100" b="1" dirty="0">
                <a:latin typeface="+mn-ea"/>
                <a:cs typeface="Times New Roman"/>
              </a:rPr>
              <a:t>物联网上的海量数据。各种感知，存储设备。</a:t>
            </a:r>
          </a:p>
          <a:p>
            <a:pPr marL="0" indent="0">
              <a:spcBef>
                <a:spcPct val="0"/>
              </a:spcBef>
              <a:buNone/>
            </a:pPr>
            <a:endParaRPr lang="zh-CN" altLang="en-US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zh-CN" altLang="en-US" sz="2100" b="1" dirty="0">
                <a:latin typeface="+mn-ea"/>
                <a:cs typeface="Times New Roman"/>
              </a:rPr>
              <a:t>视频数据：高清防抖摄像头，获得关键信息</a:t>
            </a:r>
            <a:r>
              <a:rPr lang="en-US" altLang="zh-CN" sz="2100" b="1" dirty="0">
                <a:latin typeface="+mn-ea"/>
                <a:cs typeface="Times New Roman"/>
              </a:rPr>
              <a:t>(</a:t>
            </a:r>
            <a:r>
              <a:rPr lang="zh-CN" altLang="en-US" sz="2100" b="1" dirty="0">
                <a:latin typeface="+mn-ea"/>
                <a:cs typeface="Times New Roman"/>
              </a:rPr>
              <a:t>人脸，车牌等</a:t>
            </a:r>
            <a:r>
              <a:rPr lang="en-US" altLang="zh-CN" sz="2100" b="1" dirty="0">
                <a:latin typeface="+mn-ea"/>
                <a:cs typeface="Times New Roman"/>
              </a:rPr>
              <a:t>)</a:t>
            </a:r>
            <a:r>
              <a:rPr lang="zh-CN" altLang="en-US" sz="2100" b="1" dirty="0">
                <a:latin typeface="+mn-ea"/>
                <a:cs typeface="Times New Roman"/>
              </a:rPr>
              <a:t>。</a:t>
            </a:r>
          </a:p>
          <a:p>
            <a:pPr marL="0" indent="0">
              <a:spcBef>
                <a:spcPct val="0"/>
              </a:spcBef>
              <a:buNone/>
            </a:pPr>
            <a:r>
              <a:rPr lang="zh-CN" altLang="en-US" sz="2100" b="1" dirty="0">
                <a:latin typeface="+mn-ea"/>
                <a:cs typeface="Times New Roman"/>
              </a:rPr>
              <a:t>语音数据：麦克风阵列，消除背景噪声。</a:t>
            </a:r>
          </a:p>
          <a:p>
            <a:pPr marL="0" indent="0">
              <a:spcBef>
                <a:spcPct val="0"/>
              </a:spcBef>
              <a:buNone/>
            </a:pPr>
            <a:r>
              <a:rPr lang="zh-CN" altLang="en-US" sz="2100" b="1" dirty="0">
                <a:latin typeface="+mn-ea"/>
                <a:cs typeface="Times New Roman"/>
              </a:rPr>
              <a:t>传感器数据采集：智慧农业中的温度传感器，湿度传感器等。</a:t>
            </a:r>
          </a:p>
          <a:p>
            <a:pPr marL="0" indent="0">
              <a:spcBef>
                <a:spcPct val="0"/>
              </a:spcBef>
              <a:buNone/>
            </a:pPr>
            <a:endParaRPr lang="zh-CN" altLang="en-US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zh-CN" altLang="en-US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zh-CN" altLang="en-US" sz="21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zh-CN" altLang="en-US" sz="20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zh-CN" altLang="en-US" sz="2000" b="1" dirty="0">
              <a:latin typeface="+mn-ea"/>
              <a:cs typeface="Times New Roman"/>
            </a:endParaRPr>
          </a:p>
          <a:p>
            <a:pPr marL="0" indent="0">
              <a:spcBef>
                <a:spcPct val="0"/>
              </a:spcBef>
              <a:buNone/>
            </a:pPr>
            <a:endParaRPr lang="en-US" altLang="zh-CN" sz="2000" b="1" dirty="0">
              <a:latin typeface="+mn-ea"/>
              <a:cs typeface="Times New Roman"/>
            </a:endParaRPr>
          </a:p>
        </p:txBody>
      </p:sp>
      <p:pic>
        <p:nvPicPr>
          <p:cNvPr id="4" name="图片 3" descr="屏幕快照 2019-03-06 上午11.15.45.png">
            <a:extLst>
              <a:ext uri="{FF2B5EF4-FFF2-40B4-BE49-F238E27FC236}">
                <a16:creationId xmlns:a16="http://schemas.microsoft.com/office/drawing/2014/main" id="{041534C3-A544-040F-1162-A70BB74BDA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746" y="2353602"/>
            <a:ext cx="4454726" cy="2643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9992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14095</TotalTime>
  <Words>2411</Words>
  <Application>Microsoft Office PowerPoint</Application>
  <PresentationFormat>全屏显示(4:3)</PresentationFormat>
  <Paragraphs>194</Paragraphs>
  <Slides>25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4" baseType="lpstr">
      <vt:lpstr>等线</vt:lpstr>
      <vt:lpstr>黑体</vt:lpstr>
      <vt:lpstr>宋体</vt:lpstr>
      <vt:lpstr>微软雅黑</vt:lpstr>
      <vt:lpstr>Arial</vt:lpstr>
      <vt:lpstr>Calibri</vt:lpstr>
      <vt:lpstr>Times New Roman</vt:lpstr>
      <vt:lpstr>Wingdings</vt:lpstr>
      <vt:lpstr>Office 主题</vt:lpstr>
      <vt:lpstr>电子商务数据分析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UNNC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Identification of Influential Spreaders and Communities in Complex Networks</dc:title>
  <dc:creator>Hongliang</dc:creator>
  <cp:lastModifiedBy>朱 桂祥</cp:lastModifiedBy>
  <cp:revision>1857</cp:revision>
  <dcterms:created xsi:type="dcterms:W3CDTF">2018-04-16T01:14:22Z</dcterms:created>
  <dcterms:modified xsi:type="dcterms:W3CDTF">2023-03-06T15:45:38Z</dcterms:modified>
</cp:coreProperties>
</file>

<file path=docProps/thumbnail.jpeg>
</file>